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h7xCmoKrSXmSTS5pYOMoS60vzr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ka-G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7b42473a4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17b42473a46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g17b42473a46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ka-GE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7b42473a46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17b42473a46_0_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g17b42473a46_0_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ka-GE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7b42473a46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17b42473a46_0_1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g17b42473a46_0_1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ka-GE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7b42473a46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17b42473a46_0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g17b42473a46_0_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ka-GE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7b42473a46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17b42473a46_0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g17b42473a46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ka-GE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7b42473a46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17b42473a46_0_1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17b42473a46_0_1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ka-GE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7b42473a46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g17b42473a46_0_2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g17b42473a46_0_2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ka-GE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7b42473a46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17b42473a46_0_1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g17b42473a46_0_1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ka-GE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7b42473a4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g17b42473a46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g17b42473a46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ka-GE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7b42473a46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17b42473a46_0_3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g17b42473a46_0_3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ka-GE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7b42473a46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g17b42473a46_0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g17b42473a46_0_1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ka-GE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a904ea1a7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2a904ea1a78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g2a904ea1a78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ka-GE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7b42473a46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17b42473a46_0_2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3" name="Google Shape;273;g17b42473a46_0_2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ka-GE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7b42473a46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g17b42473a46_0_3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g17b42473a46_0_3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ka-GE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7b42473a46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g17b42473a46_0_1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g17b42473a46_0_1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ka-GE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7b42473a46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g17b42473a46_0_2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g17b42473a46_0_2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ka-GE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7b42473a46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g17b42473a46_0_2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g17b42473a46_0_2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ka-GE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7b42473a46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g17b42473a46_0_2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3" name="Google Shape;323;g17b42473a46_0_2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ka-GE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8c790bba4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g18c790bba4a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" name="Google Shape;333;g18c790bba4a_0_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ka-GE"/>
              <a:t>26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7b42473a46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17b42473a46_0_2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g17b42473a46_0_2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ka-GE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7b42473a46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17b42473a46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g17b42473a46_0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ka-GE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7b42473a46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17b42473a46_0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g17b42473a46_0_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ka-GE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7b42473a46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7b42473a46_0_1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g17b42473a46_0_1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ka-GE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7b42473a46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17b42473a46_0_1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g17b42473a46_0_1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ka-GE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7b42473a4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17b42473a46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g17b42473a46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ka-GE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7b42473a46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17b42473a46_0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17b42473a46_0_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ka-GE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7b42473a46_0_8"/>
          <p:cNvSpPr txBox="1">
            <a:spLocks noGrp="1"/>
          </p:cNvSpPr>
          <p:nvPr>
            <p:ph type="body" idx="3"/>
          </p:nvPr>
        </p:nvSpPr>
        <p:spPr>
          <a:xfrm>
            <a:off x="386440" y="1186293"/>
            <a:ext cx="11197200" cy="59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800" dirty="0"/>
              <a:t>                                         </a:t>
            </a: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800" dirty="0"/>
              <a:t>                                         რესურსი განკუთვნილია  დაწყებითი საფეხურისთვის  (I-IV) </a:t>
            </a: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800" dirty="0"/>
              <a:t>                 </a:t>
            </a: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800" dirty="0"/>
              <a:t>                                                                      </a:t>
            </a: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800" dirty="0"/>
              <a:t>                                                     მსოფლიოში ცნობილი არქიტექტურული ნიმუშების</a:t>
            </a: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800" dirty="0"/>
              <a:t>                                                                                         გასაფერადებელი</a:t>
            </a: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800" dirty="0"/>
              <a:t>                                                                           მოამზადა თათია ბარბაქაძემ </a:t>
            </a: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/>
          </a:p>
        </p:txBody>
      </p:sp>
      <p:sp>
        <p:nvSpPr>
          <p:cNvPr id="90" name="Google Shape;90;g17b42473a46_0_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ka-GE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7b42473a46_0_99"/>
          <p:cNvSpPr txBox="1">
            <a:spLocks noGrp="1"/>
          </p:cNvSpPr>
          <p:nvPr>
            <p:ph type="body" idx="1"/>
          </p:nvPr>
        </p:nvSpPr>
        <p:spPr>
          <a:xfrm>
            <a:off x="112100" y="117250"/>
            <a:ext cx="5157900" cy="11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400"/>
              <a:t>განსაზღვრეთ ფუნქცია: </a:t>
            </a: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200"/>
          </a:p>
        </p:txBody>
      </p:sp>
      <p:sp>
        <p:nvSpPr>
          <p:cNvPr id="177" name="Google Shape;177;g17b42473a46_0_99"/>
          <p:cNvSpPr txBox="1">
            <a:spLocks noGrp="1"/>
          </p:cNvSpPr>
          <p:nvPr>
            <p:ph type="body" idx="3"/>
          </p:nvPr>
        </p:nvSpPr>
        <p:spPr>
          <a:xfrm>
            <a:off x="6029000" y="192375"/>
            <a:ext cx="61629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ka-GE" sz="1400"/>
              <a:t>სახელწოდება: ოქროს კარიბჭის ხიდი</a:t>
            </a: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ka-GE" sz="1400"/>
              <a:t>გახსნის თარიღი: 1937 წ.</a:t>
            </a: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216216"/>
              <a:buNone/>
            </a:pPr>
            <a:endParaRPr sz="1200"/>
          </a:p>
        </p:txBody>
      </p:sp>
      <p:sp>
        <p:nvSpPr>
          <p:cNvPr id="178" name="Google Shape;178;g17b42473a46_0_9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ka-GE"/>
              <a:t>10</a:t>
            </a:fld>
            <a:endParaRPr/>
          </a:p>
        </p:txBody>
      </p:sp>
      <p:pic>
        <p:nvPicPr>
          <p:cNvPr id="179" name="Google Shape;179;g17b42473a46_0_99"/>
          <p:cNvPicPr preferRelativeResize="0"/>
          <p:nvPr/>
        </p:nvPicPr>
        <p:blipFill rotWithShape="1">
          <a:blip r:embed="rId3">
            <a:alphaModFix/>
          </a:blip>
          <a:srcRect t="1719"/>
          <a:stretch/>
        </p:blipFill>
        <p:spPr>
          <a:xfrm>
            <a:off x="112100" y="1493886"/>
            <a:ext cx="5589000" cy="387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17b42473a46_0_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0400" y="1424850"/>
            <a:ext cx="5943600" cy="387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7b42473a46_0_149"/>
          <p:cNvSpPr txBox="1">
            <a:spLocks noGrp="1"/>
          </p:cNvSpPr>
          <p:nvPr>
            <p:ph type="body" idx="1"/>
          </p:nvPr>
        </p:nvSpPr>
        <p:spPr>
          <a:xfrm>
            <a:off x="102600" y="177775"/>
            <a:ext cx="59934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400"/>
              <a:t>განსაზღვრეთ ფუნქცია: </a:t>
            </a: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800"/>
          </a:p>
        </p:txBody>
      </p:sp>
      <p:sp>
        <p:nvSpPr>
          <p:cNvPr id="187" name="Google Shape;187;g17b42473a46_0_149"/>
          <p:cNvSpPr txBox="1">
            <a:spLocks noGrp="1"/>
          </p:cNvSpPr>
          <p:nvPr>
            <p:ph type="body" idx="3"/>
          </p:nvPr>
        </p:nvSpPr>
        <p:spPr>
          <a:xfrm>
            <a:off x="6438100" y="104425"/>
            <a:ext cx="55824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200"/>
              <a:t>სახელწოდება:  გიზის პირამიდები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200"/>
              <a:t>თარიღი: ძვ.წ. აღ.  XXVI ს.</a:t>
            </a:r>
            <a:endParaRPr sz="1200"/>
          </a:p>
        </p:txBody>
      </p:sp>
      <p:sp>
        <p:nvSpPr>
          <p:cNvPr id="188" name="Google Shape;188;g17b42473a46_0_1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ka-GE"/>
              <a:t>11</a:t>
            </a:fld>
            <a:endParaRPr/>
          </a:p>
        </p:txBody>
      </p:sp>
      <p:pic>
        <p:nvPicPr>
          <p:cNvPr id="189" name="Google Shape;189;g17b42473a46_0_149"/>
          <p:cNvPicPr preferRelativeResize="0"/>
          <p:nvPr/>
        </p:nvPicPr>
        <p:blipFill rotWithShape="1">
          <a:blip r:embed="rId3">
            <a:alphaModFix/>
          </a:blip>
          <a:srcRect b="4551"/>
          <a:stretch/>
        </p:blipFill>
        <p:spPr>
          <a:xfrm>
            <a:off x="161175" y="1281025"/>
            <a:ext cx="5876250" cy="4502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17b42473a46_0_1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5297" y="1345150"/>
            <a:ext cx="5529904" cy="443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7b42473a46_0_79"/>
          <p:cNvSpPr txBox="1">
            <a:spLocks noGrp="1"/>
          </p:cNvSpPr>
          <p:nvPr>
            <p:ph type="body" idx="1"/>
          </p:nvPr>
        </p:nvSpPr>
        <p:spPr>
          <a:xfrm>
            <a:off x="192650" y="242775"/>
            <a:ext cx="5265600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1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ka-GE" sz="1600" dirty="0"/>
              <a:t>განსაზღვრეთ ფუნქცია: </a:t>
            </a:r>
            <a:endParaRPr sz="1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3846"/>
              <a:buFont typeface="Arial"/>
              <a:buNone/>
            </a:pPr>
            <a:endParaRPr sz="325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285714"/>
              <a:buNone/>
            </a:pPr>
            <a:endParaRPr sz="1200" dirty="0"/>
          </a:p>
        </p:txBody>
      </p:sp>
      <p:sp>
        <p:nvSpPr>
          <p:cNvPr id="197" name="Google Shape;197;g17b42473a46_0_79"/>
          <p:cNvSpPr txBox="1">
            <a:spLocks noGrp="1"/>
          </p:cNvSpPr>
          <p:nvPr>
            <p:ph type="body" idx="3"/>
          </p:nvPr>
        </p:nvSpPr>
        <p:spPr>
          <a:xfrm>
            <a:off x="6098400" y="113050"/>
            <a:ext cx="5986800" cy="7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200"/>
              <a:t>სახელწოდება: სიდნეის ოპერა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200"/>
              <a:t>გახსნის თარიღი: 1973 წ.</a:t>
            </a:r>
            <a:endParaRPr sz="1200"/>
          </a:p>
        </p:txBody>
      </p:sp>
      <p:sp>
        <p:nvSpPr>
          <p:cNvPr id="198" name="Google Shape;198;g17b42473a46_0_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ka-GE"/>
              <a:t>12</a:t>
            </a:fld>
            <a:endParaRPr/>
          </a:p>
        </p:txBody>
      </p:sp>
      <p:pic>
        <p:nvPicPr>
          <p:cNvPr id="199" name="Google Shape;199;g17b42473a46_0_79"/>
          <p:cNvPicPr preferRelativeResize="0"/>
          <p:nvPr/>
        </p:nvPicPr>
        <p:blipFill rotWithShape="1">
          <a:blip r:embed="rId3">
            <a:alphaModFix/>
          </a:blip>
          <a:srcRect b="3015"/>
          <a:stretch/>
        </p:blipFill>
        <p:spPr>
          <a:xfrm>
            <a:off x="124675" y="1276187"/>
            <a:ext cx="5971324" cy="408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17b42473a46_0_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10063" y="1276200"/>
            <a:ext cx="5763475" cy="408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7b42473a46_0_69"/>
          <p:cNvSpPr txBox="1">
            <a:spLocks noGrp="1"/>
          </p:cNvSpPr>
          <p:nvPr>
            <p:ph type="body" idx="1"/>
          </p:nvPr>
        </p:nvSpPr>
        <p:spPr>
          <a:xfrm>
            <a:off x="339347" y="-86556"/>
            <a:ext cx="53013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ka-GE" sz="1400" dirty="0"/>
              <a:t>განსაზღვრეთ ფუნქცია: </a:t>
            </a:r>
            <a:endParaRPr sz="1400" dirty="0"/>
          </a:p>
        </p:txBody>
      </p:sp>
      <p:sp>
        <p:nvSpPr>
          <p:cNvPr id="207" name="Google Shape;207;g17b42473a46_0_69"/>
          <p:cNvSpPr txBox="1">
            <a:spLocks noGrp="1"/>
          </p:cNvSpPr>
          <p:nvPr>
            <p:ph type="body" idx="3"/>
          </p:nvPr>
        </p:nvSpPr>
        <p:spPr>
          <a:xfrm>
            <a:off x="5492775" y="162450"/>
            <a:ext cx="65523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200"/>
              <a:t>სახელწოდება: ბერლინის სატელევიზიო ანძა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200"/>
              <a:t>გახსნის თარიღი:  1969 წ. 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200"/>
          </a:p>
        </p:txBody>
      </p:sp>
      <p:sp>
        <p:nvSpPr>
          <p:cNvPr id="208" name="Google Shape;208;g17b42473a46_0_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ka-GE"/>
              <a:t>13</a:t>
            </a:fld>
            <a:endParaRPr/>
          </a:p>
        </p:txBody>
      </p:sp>
      <p:pic>
        <p:nvPicPr>
          <p:cNvPr id="209" name="Google Shape;209;g17b42473a46_0_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025" y="1037850"/>
            <a:ext cx="4323304" cy="558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17b42473a46_0_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82400" y="1514389"/>
            <a:ext cx="6552224" cy="4365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7b42473a46_0_159"/>
          <p:cNvSpPr txBox="1">
            <a:spLocks noGrp="1"/>
          </p:cNvSpPr>
          <p:nvPr>
            <p:ph type="body" idx="1"/>
          </p:nvPr>
        </p:nvSpPr>
        <p:spPr>
          <a:xfrm>
            <a:off x="551364" y="101617"/>
            <a:ext cx="5535900" cy="10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400" dirty="0"/>
              <a:t>განსაზღვრეთ ფუნქცია: </a:t>
            </a:r>
            <a:endParaRPr sz="1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400" dirty="0"/>
          </a:p>
        </p:txBody>
      </p:sp>
      <p:sp>
        <p:nvSpPr>
          <p:cNvPr id="217" name="Google Shape;217;g17b42473a46_0_159"/>
          <p:cNvSpPr txBox="1">
            <a:spLocks noGrp="1"/>
          </p:cNvSpPr>
          <p:nvPr>
            <p:ph type="body" idx="3"/>
          </p:nvPr>
        </p:nvSpPr>
        <p:spPr>
          <a:xfrm>
            <a:off x="6395675" y="128250"/>
            <a:ext cx="57138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200"/>
              <a:t>სახელწოდება: ბურჯ-ალ-არაბი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200"/>
              <a:t>გახსნის თარიღი: 1999 წ.</a:t>
            </a:r>
            <a:endParaRPr sz="1200"/>
          </a:p>
        </p:txBody>
      </p:sp>
      <p:sp>
        <p:nvSpPr>
          <p:cNvPr id="218" name="Google Shape;218;g17b42473a46_0_1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ka-GE"/>
              <a:t>14</a:t>
            </a:fld>
            <a:endParaRPr/>
          </a:p>
        </p:txBody>
      </p:sp>
      <p:pic>
        <p:nvPicPr>
          <p:cNvPr id="219" name="Google Shape;219;g17b42473a46_0_1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275" y="1044150"/>
            <a:ext cx="3776241" cy="566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17b42473a46_0_1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7625" y="1248075"/>
            <a:ext cx="6335926" cy="4751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7b42473a46_0_252"/>
          <p:cNvSpPr txBox="1">
            <a:spLocks noGrp="1"/>
          </p:cNvSpPr>
          <p:nvPr>
            <p:ph type="body" idx="1"/>
          </p:nvPr>
        </p:nvSpPr>
        <p:spPr>
          <a:xfrm>
            <a:off x="110275" y="228700"/>
            <a:ext cx="5891400" cy="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400"/>
              <a:t>განსაზღვრეთ ფუნქცია: </a:t>
            </a: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400"/>
          </a:p>
        </p:txBody>
      </p:sp>
      <p:sp>
        <p:nvSpPr>
          <p:cNvPr id="227" name="Google Shape;227;g17b42473a46_0_252"/>
          <p:cNvSpPr txBox="1">
            <a:spLocks noGrp="1"/>
          </p:cNvSpPr>
          <p:nvPr>
            <p:ph type="body" idx="3"/>
          </p:nvPr>
        </p:nvSpPr>
        <p:spPr>
          <a:xfrm>
            <a:off x="7071525" y="103100"/>
            <a:ext cx="5120400" cy="7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200"/>
              <a:t>სახელწოდება: სიდნეის ნავსადგურის ხიდი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200"/>
              <a:t>გახსნის თარიღი: 1932 წ.</a:t>
            </a:r>
            <a:endParaRPr sz="1200"/>
          </a:p>
        </p:txBody>
      </p:sp>
      <p:sp>
        <p:nvSpPr>
          <p:cNvPr id="228" name="Google Shape;228;g17b42473a46_0_2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ka-GE"/>
              <a:t>15</a:t>
            </a:fld>
            <a:endParaRPr/>
          </a:p>
        </p:txBody>
      </p:sp>
      <p:pic>
        <p:nvPicPr>
          <p:cNvPr id="229" name="Google Shape;229;g17b42473a46_0_252"/>
          <p:cNvPicPr preferRelativeResize="0"/>
          <p:nvPr/>
        </p:nvPicPr>
        <p:blipFill rotWithShape="1">
          <a:blip r:embed="rId3">
            <a:alphaModFix/>
          </a:blip>
          <a:srcRect t="9763"/>
          <a:stretch/>
        </p:blipFill>
        <p:spPr>
          <a:xfrm>
            <a:off x="110275" y="1648825"/>
            <a:ext cx="6097826" cy="381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17b42473a46_0_252"/>
          <p:cNvPicPr preferRelativeResize="0"/>
          <p:nvPr/>
        </p:nvPicPr>
        <p:blipFill rotWithShape="1">
          <a:blip r:embed="rId4">
            <a:alphaModFix/>
          </a:blip>
          <a:srcRect b="4341"/>
          <a:stretch/>
        </p:blipFill>
        <p:spPr>
          <a:xfrm>
            <a:off x="6368600" y="1613750"/>
            <a:ext cx="5604051" cy="381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7b42473a46_0_179"/>
          <p:cNvSpPr txBox="1">
            <a:spLocks noGrp="1"/>
          </p:cNvSpPr>
          <p:nvPr>
            <p:ph type="body" idx="1"/>
          </p:nvPr>
        </p:nvSpPr>
        <p:spPr>
          <a:xfrm>
            <a:off x="100475" y="264875"/>
            <a:ext cx="5401200" cy="9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400"/>
              <a:t>განსაზღვრეთ ფუნქცია: </a:t>
            </a: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800"/>
          </a:p>
        </p:txBody>
      </p:sp>
      <p:sp>
        <p:nvSpPr>
          <p:cNvPr id="237" name="Google Shape;237;g17b42473a46_0_179"/>
          <p:cNvSpPr txBox="1">
            <a:spLocks noGrp="1"/>
          </p:cNvSpPr>
          <p:nvPr>
            <p:ph type="body" idx="3"/>
          </p:nvPr>
        </p:nvSpPr>
        <p:spPr>
          <a:xfrm>
            <a:off x="6506300" y="139250"/>
            <a:ext cx="54864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200"/>
              <a:t>სახელწოდება: ათენის ერეხთეიონის ტაძარი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200"/>
              <a:t>წელი: ძვ.წ.აღ. VI ს.</a:t>
            </a:r>
            <a:endParaRPr/>
          </a:p>
        </p:txBody>
      </p:sp>
      <p:sp>
        <p:nvSpPr>
          <p:cNvPr id="238" name="Google Shape;238;g17b42473a46_0_1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ka-GE"/>
              <a:t>16</a:t>
            </a:fld>
            <a:endParaRPr/>
          </a:p>
        </p:txBody>
      </p:sp>
      <p:pic>
        <p:nvPicPr>
          <p:cNvPr id="239" name="Google Shape;239;g17b42473a46_0_179"/>
          <p:cNvPicPr preferRelativeResize="0"/>
          <p:nvPr/>
        </p:nvPicPr>
        <p:blipFill rotWithShape="1">
          <a:blip r:embed="rId3">
            <a:alphaModFix/>
          </a:blip>
          <a:srcRect b="8916"/>
          <a:stretch/>
        </p:blipFill>
        <p:spPr>
          <a:xfrm>
            <a:off x="177525" y="1218350"/>
            <a:ext cx="4279350" cy="485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17b42473a46_0_1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62750" y="1526313"/>
            <a:ext cx="6545931" cy="4352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7b42473a46_0_49"/>
          <p:cNvSpPr txBox="1">
            <a:spLocks noGrp="1"/>
          </p:cNvSpPr>
          <p:nvPr>
            <p:ph type="body" idx="1"/>
          </p:nvPr>
        </p:nvSpPr>
        <p:spPr>
          <a:xfrm>
            <a:off x="152400" y="555714"/>
            <a:ext cx="5991300" cy="13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rPr lang="ka-GE" sz="1600" dirty="0"/>
              <a:t>განსაზღვრეთ ფუნქცია: </a:t>
            </a:r>
            <a:endParaRPr sz="1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53"/>
              <a:buFont typeface="Arial"/>
              <a:buNone/>
            </a:pPr>
            <a:endParaRPr sz="5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11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258064"/>
              <a:buNone/>
            </a:pPr>
            <a:endParaRPr sz="1100" dirty="0"/>
          </a:p>
        </p:txBody>
      </p:sp>
      <p:sp>
        <p:nvSpPr>
          <p:cNvPr id="247" name="Google Shape;247;g17b42473a46_0_49"/>
          <p:cNvSpPr txBox="1">
            <a:spLocks noGrp="1"/>
          </p:cNvSpPr>
          <p:nvPr>
            <p:ph type="body" idx="3"/>
          </p:nvPr>
        </p:nvSpPr>
        <p:spPr>
          <a:xfrm>
            <a:off x="6549475" y="298500"/>
            <a:ext cx="5150700" cy="1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200"/>
              <a:t>სახელწოდება: საგრადა ფამილია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200"/>
              <a:t>მშენებლობის დაწყების თარიღი 1882 წ.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200"/>
              <a:t>მიმდინარე სტატუსი: მშენებარე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200"/>
          </a:p>
        </p:txBody>
      </p:sp>
      <p:pic>
        <p:nvPicPr>
          <p:cNvPr id="248" name="Google Shape;248;g17b42473a46_0_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931225"/>
            <a:ext cx="5774374" cy="577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17b42473a46_0_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79175" y="1682950"/>
            <a:ext cx="5883752" cy="40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7b42473a46_0_314"/>
          <p:cNvSpPr txBox="1">
            <a:spLocks noGrp="1"/>
          </p:cNvSpPr>
          <p:nvPr>
            <p:ph type="body" idx="1"/>
          </p:nvPr>
        </p:nvSpPr>
        <p:spPr>
          <a:xfrm>
            <a:off x="152400" y="14963"/>
            <a:ext cx="60459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400" dirty="0"/>
              <a:t>განსაზღვრეთ ფუნქცია: </a:t>
            </a:r>
            <a:endParaRPr sz="1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200" dirty="0"/>
          </a:p>
        </p:txBody>
      </p:sp>
      <p:sp>
        <p:nvSpPr>
          <p:cNvPr id="256" name="Google Shape;256;g17b42473a46_0_314"/>
          <p:cNvSpPr txBox="1">
            <a:spLocks noGrp="1"/>
          </p:cNvSpPr>
          <p:nvPr>
            <p:ph type="body" idx="3"/>
          </p:nvPr>
        </p:nvSpPr>
        <p:spPr>
          <a:xfrm>
            <a:off x="6091975" y="139250"/>
            <a:ext cx="59259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200"/>
              <a:t>სახელწოდება:  ტრიუმფალური თაღი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200"/>
              <a:t>მშენებლობის დასრულების თარიღი: 1836 წ.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200"/>
          </a:p>
        </p:txBody>
      </p:sp>
      <p:sp>
        <p:nvSpPr>
          <p:cNvPr id="257" name="Google Shape;257;g17b42473a46_0_3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ka-GE"/>
              <a:t>18</a:t>
            </a:fld>
            <a:endParaRPr/>
          </a:p>
        </p:txBody>
      </p:sp>
      <p:pic>
        <p:nvPicPr>
          <p:cNvPr id="258" name="Google Shape;258;g17b42473a46_0_314"/>
          <p:cNvPicPr preferRelativeResize="0"/>
          <p:nvPr/>
        </p:nvPicPr>
        <p:blipFill rotWithShape="1">
          <a:blip r:embed="rId3">
            <a:alphaModFix/>
          </a:blip>
          <a:srcRect b="3511"/>
          <a:stretch/>
        </p:blipFill>
        <p:spPr>
          <a:xfrm>
            <a:off x="152400" y="1094450"/>
            <a:ext cx="5334000" cy="5146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17b42473a46_0_314"/>
          <p:cNvPicPr preferRelativeResize="0"/>
          <p:nvPr/>
        </p:nvPicPr>
        <p:blipFill rotWithShape="1">
          <a:blip r:embed="rId4">
            <a:alphaModFix/>
          </a:blip>
          <a:srcRect l="5683" r="5505" b="4113"/>
          <a:stretch/>
        </p:blipFill>
        <p:spPr>
          <a:xfrm>
            <a:off x="5963600" y="1081725"/>
            <a:ext cx="5545802" cy="514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7b42473a46_0_109"/>
          <p:cNvSpPr txBox="1">
            <a:spLocks noGrp="1"/>
          </p:cNvSpPr>
          <p:nvPr>
            <p:ph type="body" idx="1"/>
          </p:nvPr>
        </p:nvSpPr>
        <p:spPr>
          <a:xfrm>
            <a:off x="215200" y="414683"/>
            <a:ext cx="5562600" cy="11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1428"/>
              <a:buFont typeface="Arial"/>
              <a:buNone/>
            </a:pPr>
            <a:r>
              <a:rPr lang="ka-GE" sz="1800" dirty="0"/>
              <a:t>განსაზღვრეთ ფუნქცია: </a:t>
            </a: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endParaRPr sz="4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800" dirty="0"/>
          </a:p>
        </p:txBody>
      </p:sp>
      <p:sp>
        <p:nvSpPr>
          <p:cNvPr id="266" name="Google Shape;266;g17b42473a46_0_109"/>
          <p:cNvSpPr txBox="1">
            <a:spLocks noGrp="1"/>
          </p:cNvSpPr>
          <p:nvPr>
            <p:ph type="body" idx="3"/>
          </p:nvPr>
        </p:nvSpPr>
        <p:spPr>
          <a:xfrm>
            <a:off x="6241825" y="0"/>
            <a:ext cx="5950200" cy="11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200"/>
              <a:t>სახელწოდება: თაჯ-მაჰალი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200"/>
              <a:t>მშენებლობის დასრულების თარიღი: 1653 წ. 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200"/>
          </a:p>
        </p:txBody>
      </p:sp>
      <p:sp>
        <p:nvSpPr>
          <p:cNvPr id="267" name="Google Shape;267;g17b42473a46_0_10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ka-GE"/>
              <a:t>19</a:t>
            </a:fld>
            <a:endParaRPr/>
          </a:p>
        </p:txBody>
      </p:sp>
      <p:pic>
        <p:nvPicPr>
          <p:cNvPr id="268" name="Google Shape;268;g17b42473a46_0_109"/>
          <p:cNvPicPr preferRelativeResize="0"/>
          <p:nvPr/>
        </p:nvPicPr>
        <p:blipFill rotWithShape="1">
          <a:blip r:embed="rId3">
            <a:alphaModFix/>
          </a:blip>
          <a:srcRect b="4259"/>
          <a:stretch/>
        </p:blipFill>
        <p:spPr>
          <a:xfrm>
            <a:off x="215200" y="1527888"/>
            <a:ext cx="5636700" cy="380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17b42473a46_0_1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1825" y="1481900"/>
            <a:ext cx="5700500" cy="380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a904ea1a78_0_10"/>
          <p:cNvSpPr txBox="1">
            <a:spLocks noGrp="1"/>
          </p:cNvSpPr>
          <p:nvPr>
            <p:ph type="body" idx="1"/>
          </p:nvPr>
        </p:nvSpPr>
        <p:spPr>
          <a:xfrm>
            <a:off x="152400" y="210025"/>
            <a:ext cx="5307000" cy="6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ka-GE" sz="1400" dirty="0"/>
              <a:t>განსაზღვრეთ ფუნქცია: </a:t>
            </a:r>
            <a:endParaRPr sz="1400" dirty="0"/>
          </a:p>
        </p:txBody>
      </p:sp>
      <p:sp>
        <p:nvSpPr>
          <p:cNvPr id="97" name="Google Shape;97;g2a904ea1a78_0_10"/>
          <p:cNvSpPr txBox="1">
            <a:spLocks noGrp="1"/>
          </p:cNvSpPr>
          <p:nvPr>
            <p:ph type="body" idx="3"/>
          </p:nvPr>
        </p:nvSpPr>
        <p:spPr>
          <a:xfrm>
            <a:off x="6096000" y="87925"/>
            <a:ext cx="5368800" cy="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400"/>
              <a:t>სახელწოდება: პარიზის ღვთისმშობლის ტაძარი</a:t>
            </a: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400"/>
              <a:t>გახსნის თარიღი: 1345 წ.</a:t>
            </a:r>
            <a:endParaRPr sz="1400"/>
          </a:p>
        </p:txBody>
      </p:sp>
      <p:sp>
        <p:nvSpPr>
          <p:cNvPr id="98" name="Google Shape;98;g2a904ea1a78_0_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ka-GE"/>
              <a:t>2</a:t>
            </a:fld>
            <a:endParaRPr/>
          </a:p>
        </p:txBody>
      </p:sp>
      <p:pic>
        <p:nvPicPr>
          <p:cNvPr id="99" name="Google Shape;99;g2a904ea1a78_0_10"/>
          <p:cNvPicPr preferRelativeResize="0"/>
          <p:nvPr/>
        </p:nvPicPr>
        <p:blipFill rotWithShape="1">
          <a:blip r:embed="rId3">
            <a:alphaModFix/>
          </a:blip>
          <a:srcRect b="4543"/>
          <a:stretch/>
        </p:blipFill>
        <p:spPr>
          <a:xfrm>
            <a:off x="152400" y="1107000"/>
            <a:ext cx="4587900" cy="56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2a904ea1a78_0_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8225" y="1599125"/>
            <a:ext cx="5485449" cy="484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7b42473a46_0_284"/>
          <p:cNvSpPr txBox="1">
            <a:spLocks noGrp="1"/>
          </p:cNvSpPr>
          <p:nvPr>
            <p:ph type="body" idx="1"/>
          </p:nvPr>
        </p:nvSpPr>
        <p:spPr>
          <a:xfrm>
            <a:off x="221400" y="244775"/>
            <a:ext cx="5578800" cy="8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105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ka-GE" sz="1600" dirty="0"/>
              <a:t>განსაზღვრეთ ფუნქცია: </a:t>
            </a:r>
            <a:endParaRPr sz="1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5494"/>
              <a:buNone/>
            </a:pPr>
            <a:endParaRPr sz="2800" dirty="0"/>
          </a:p>
        </p:txBody>
      </p:sp>
      <p:sp>
        <p:nvSpPr>
          <p:cNvPr id="276" name="Google Shape;276;g17b42473a46_0_284"/>
          <p:cNvSpPr txBox="1">
            <a:spLocks noGrp="1"/>
          </p:cNvSpPr>
          <p:nvPr>
            <p:ph type="body" idx="3"/>
          </p:nvPr>
        </p:nvSpPr>
        <p:spPr>
          <a:xfrm>
            <a:off x="6096000" y="137825"/>
            <a:ext cx="6018600" cy="10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200"/>
              <a:t>სახელწოდება:  ლოტუსის ტაძარი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200"/>
              <a:t>გახსნის თარიღი: 1986 წ.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200"/>
          </a:p>
        </p:txBody>
      </p:sp>
      <p:sp>
        <p:nvSpPr>
          <p:cNvPr id="277" name="Google Shape;277;g17b42473a46_0_2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ka-GE"/>
              <a:t>20</a:t>
            </a:fld>
            <a:endParaRPr/>
          </a:p>
        </p:txBody>
      </p:sp>
      <p:pic>
        <p:nvPicPr>
          <p:cNvPr id="278" name="Google Shape;278;g17b42473a46_0_284"/>
          <p:cNvPicPr preferRelativeResize="0"/>
          <p:nvPr/>
        </p:nvPicPr>
        <p:blipFill rotWithShape="1">
          <a:blip r:embed="rId3">
            <a:alphaModFix/>
          </a:blip>
          <a:srcRect l="10570"/>
          <a:stretch/>
        </p:blipFill>
        <p:spPr>
          <a:xfrm>
            <a:off x="221400" y="1459675"/>
            <a:ext cx="5578800" cy="483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g17b42473a46_0_2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0500" y="1459675"/>
            <a:ext cx="5829600" cy="483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7b42473a46_0_304"/>
          <p:cNvSpPr txBox="1">
            <a:spLocks noGrp="1"/>
          </p:cNvSpPr>
          <p:nvPr>
            <p:ph type="body" idx="1"/>
          </p:nvPr>
        </p:nvSpPr>
        <p:spPr>
          <a:xfrm>
            <a:off x="303125" y="226150"/>
            <a:ext cx="51579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400" dirty="0"/>
              <a:t>განსაზღვრეთ ფუნქცია: </a:t>
            </a:r>
            <a:endParaRPr sz="1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200" dirty="0"/>
          </a:p>
        </p:txBody>
      </p:sp>
      <p:sp>
        <p:nvSpPr>
          <p:cNvPr id="286" name="Google Shape;286;g17b42473a46_0_304"/>
          <p:cNvSpPr txBox="1">
            <a:spLocks noGrp="1"/>
          </p:cNvSpPr>
          <p:nvPr>
            <p:ph type="body" idx="3"/>
          </p:nvPr>
        </p:nvSpPr>
        <p:spPr>
          <a:xfrm>
            <a:off x="6418375" y="116050"/>
            <a:ext cx="57735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200"/>
              <a:t>სახელწოდება: ჩიჩენ-იცა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200"/>
              <a:t>აშენების თარიღი: ახ.წ. აღ. XIII ს.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200"/>
          </a:p>
        </p:txBody>
      </p:sp>
      <p:sp>
        <p:nvSpPr>
          <p:cNvPr id="287" name="Google Shape;287;g17b42473a46_0_30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ka-GE"/>
              <a:t>21</a:t>
            </a:fld>
            <a:endParaRPr/>
          </a:p>
        </p:txBody>
      </p:sp>
      <p:pic>
        <p:nvPicPr>
          <p:cNvPr id="288" name="Google Shape;288;g17b42473a46_0_304"/>
          <p:cNvPicPr preferRelativeResize="0"/>
          <p:nvPr/>
        </p:nvPicPr>
        <p:blipFill rotWithShape="1">
          <a:blip r:embed="rId3">
            <a:alphaModFix/>
          </a:blip>
          <a:srcRect t="7306" b="6833"/>
          <a:stretch/>
        </p:blipFill>
        <p:spPr>
          <a:xfrm>
            <a:off x="303125" y="1380038"/>
            <a:ext cx="5248600" cy="466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g17b42473a46_0_304"/>
          <p:cNvPicPr preferRelativeResize="0"/>
          <p:nvPr/>
        </p:nvPicPr>
        <p:blipFill rotWithShape="1">
          <a:blip r:embed="rId4">
            <a:alphaModFix/>
          </a:blip>
          <a:srcRect l="6672"/>
          <a:stretch/>
        </p:blipFill>
        <p:spPr>
          <a:xfrm>
            <a:off x="5919976" y="1380050"/>
            <a:ext cx="5636250" cy="45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7b42473a46_0_139"/>
          <p:cNvSpPr txBox="1">
            <a:spLocks noGrp="1"/>
          </p:cNvSpPr>
          <p:nvPr>
            <p:ph type="body" idx="1"/>
          </p:nvPr>
        </p:nvSpPr>
        <p:spPr>
          <a:xfrm>
            <a:off x="67700" y="87925"/>
            <a:ext cx="5314200" cy="11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400"/>
              <a:t>განსაზღვრეთ ფუნქცია: </a:t>
            </a: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200"/>
          </a:p>
        </p:txBody>
      </p:sp>
      <p:sp>
        <p:nvSpPr>
          <p:cNvPr id="296" name="Google Shape;296;g17b42473a46_0_139"/>
          <p:cNvSpPr txBox="1">
            <a:spLocks noGrp="1"/>
          </p:cNvSpPr>
          <p:nvPr>
            <p:ph type="body" idx="3"/>
          </p:nvPr>
        </p:nvSpPr>
        <p:spPr>
          <a:xfrm>
            <a:off x="6041575" y="172675"/>
            <a:ext cx="61506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200"/>
              <a:t>სახელწოდება: პაგოდა (ჰორიუძის კოპლექსი)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200"/>
              <a:t>აშენების თარიღი: ახ.წ. აღ. VIII ს.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200"/>
          </a:p>
        </p:txBody>
      </p:sp>
      <p:sp>
        <p:nvSpPr>
          <p:cNvPr id="297" name="Google Shape;297;g17b42473a46_0_1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ka-GE"/>
              <a:t>22</a:t>
            </a:fld>
            <a:endParaRPr/>
          </a:p>
        </p:txBody>
      </p:sp>
      <p:pic>
        <p:nvPicPr>
          <p:cNvPr id="298" name="Google Shape;298;g17b42473a46_0_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7275" y="1084475"/>
            <a:ext cx="3983195" cy="527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17b42473a46_0_139"/>
          <p:cNvPicPr preferRelativeResize="0"/>
          <p:nvPr/>
        </p:nvPicPr>
        <p:blipFill rotWithShape="1">
          <a:blip r:embed="rId4">
            <a:alphaModFix/>
          </a:blip>
          <a:srcRect l="-2889" r="2889" b="13374"/>
          <a:stretch/>
        </p:blipFill>
        <p:spPr>
          <a:xfrm>
            <a:off x="6427430" y="1084475"/>
            <a:ext cx="4287070" cy="5198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7b42473a46_0_274"/>
          <p:cNvSpPr txBox="1">
            <a:spLocks noGrp="1"/>
          </p:cNvSpPr>
          <p:nvPr>
            <p:ph type="body" idx="1"/>
          </p:nvPr>
        </p:nvSpPr>
        <p:spPr>
          <a:xfrm>
            <a:off x="373562" y="231050"/>
            <a:ext cx="4930200" cy="7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105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ka-GE" sz="1400" dirty="0"/>
              <a:t>განსაზღვრეთ ფუნქცია: </a:t>
            </a:r>
            <a:endParaRPr sz="1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105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00" dirty="0"/>
          </a:p>
        </p:txBody>
      </p:sp>
      <p:sp>
        <p:nvSpPr>
          <p:cNvPr id="306" name="Google Shape;306;g17b42473a46_0_274"/>
          <p:cNvSpPr txBox="1">
            <a:spLocks noGrp="1"/>
          </p:cNvSpPr>
          <p:nvPr>
            <p:ph type="body" idx="3"/>
          </p:nvPr>
        </p:nvSpPr>
        <p:spPr>
          <a:xfrm>
            <a:off x="6485500" y="114650"/>
            <a:ext cx="5706600" cy="8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200"/>
              <a:t>სახელწოდება:   ბიგ ბენი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200"/>
              <a:t>გახსნის თარიღი: 1859 წ. 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</p:txBody>
      </p:sp>
      <p:sp>
        <p:nvSpPr>
          <p:cNvPr id="307" name="Google Shape;307;g17b42473a46_0_2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ka-GE"/>
              <a:t>23</a:t>
            </a:fld>
            <a:endParaRPr/>
          </a:p>
        </p:txBody>
      </p:sp>
      <p:pic>
        <p:nvPicPr>
          <p:cNvPr id="308" name="Google Shape;308;g17b42473a46_0_274"/>
          <p:cNvPicPr preferRelativeResize="0"/>
          <p:nvPr/>
        </p:nvPicPr>
        <p:blipFill rotWithShape="1">
          <a:blip r:embed="rId3">
            <a:alphaModFix/>
          </a:blip>
          <a:srcRect b="5437"/>
          <a:stretch/>
        </p:blipFill>
        <p:spPr>
          <a:xfrm>
            <a:off x="477300" y="1148150"/>
            <a:ext cx="4722725" cy="55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g17b42473a46_0_274"/>
          <p:cNvPicPr preferRelativeResize="0"/>
          <p:nvPr/>
        </p:nvPicPr>
        <p:blipFill rotWithShape="1">
          <a:blip r:embed="rId4">
            <a:alphaModFix/>
          </a:blip>
          <a:srcRect r="37043" b="1911"/>
          <a:stretch/>
        </p:blipFill>
        <p:spPr>
          <a:xfrm>
            <a:off x="5652200" y="1148150"/>
            <a:ext cx="5300499" cy="552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7b42473a46_0_294"/>
          <p:cNvSpPr txBox="1">
            <a:spLocks noGrp="1"/>
          </p:cNvSpPr>
          <p:nvPr>
            <p:ph type="body" idx="1"/>
          </p:nvPr>
        </p:nvSpPr>
        <p:spPr>
          <a:xfrm>
            <a:off x="339125" y="244856"/>
            <a:ext cx="5920200" cy="8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400" dirty="0"/>
              <a:t>განსაზღვრეთ ფუნქცია: </a:t>
            </a:r>
            <a:endParaRPr sz="1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800" dirty="0"/>
          </a:p>
        </p:txBody>
      </p:sp>
      <p:sp>
        <p:nvSpPr>
          <p:cNvPr id="316" name="Google Shape;316;g17b42473a46_0_294"/>
          <p:cNvSpPr txBox="1">
            <a:spLocks noGrp="1"/>
          </p:cNvSpPr>
          <p:nvPr>
            <p:ph type="body" idx="3"/>
          </p:nvPr>
        </p:nvSpPr>
        <p:spPr>
          <a:xfrm>
            <a:off x="6096000" y="314000"/>
            <a:ext cx="5835000" cy="8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200"/>
              <a:t>სახელწოდება: რიალტოს ხიდი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200"/>
              <a:t>გახსნის თარიღი: 1591 წ.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200"/>
          </a:p>
        </p:txBody>
      </p:sp>
      <p:sp>
        <p:nvSpPr>
          <p:cNvPr id="317" name="Google Shape;317;g17b42473a46_0_29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ka-GE"/>
              <a:t>24</a:t>
            </a:fld>
            <a:endParaRPr/>
          </a:p>
        </p:txBody>
      </p:sp>
      <p:pic>
        <p:nvPicPr>
          <p:cNvPr id="318" name="Google Shape;318;g17b42473a46_0_294"/>
          <p:cNvPicPr preferRelativeResize="0"/>
          <p:nvPr/>
        </p:nvPicPr>
        <p:blipFill rotWithShape="1">
          <a:blip r:embed="rId3">
            <a:alphaModFix/>
          </a:blip>
          <a:srcRect t="8283" b="4432"/>
          <a:stretch/>
        </p:blipFill>
        <p:spPr>
          <a:xfrm>
            <a:off x="339125" y="1180050"/>
            <a:ext cx="4532875" cy="4973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g17b42473a46_0_294"/>
          <p:cNvPicPr preferRelativeResize="0"/>
          <p:nvPr/>
        </p:nvPicPr>
        <p:blipFill rotWithShape="1">
          <a:blip r:embed="rId4">
            <a:alphaModFix/>
          </a:blip>
          <a:srcRect l="18641" t="10173" r="20456" b="15348"/>
          <a:stretch/>
        </p:blipFill>
        <p:spPr>
          <a:xfrm>
            <a:off x="5099525" y="1380388"/>
            <a:ext cx="6577474" cy="4573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7b42473a46_0_241"/>
          <p:cNvSpPr txBox="1">
            <a:spLocks noGrp="1"/>
          </p:cNvSpPr>
          <p:nvPr>
            <p:ph type="body" idx="1"/>
          </p:nvPr>
        </p:nvSpPr>
        <p:spPr>
          <a:xfrm>
            <a:off x="296137" y="0"/>
            <a:ext cx="5095200" cy="13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400" dirty="0"/>
              <a:t>განსაზღვრეთ ფუნქცია: </a:t>
            </a:r>
            <a:endParaRPr sz="1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200" dirty="0"/>
          </a:p>
        </p:txBody>
      </p:sp>
      <p:sp>
        <p:nvSpPr>
          <p:cNvPr id="326" name="Google Shape;326;g17b42473a46_0_241"/>
          <p:cNvSpPr txBox="1">
            <a:spLocks noGrp="1"/>
          </p:cNvSpPr>
          <p:nvPr>
            <p:ph type="body" idx="3"/>
          </p:nvPr>
        </p:nvSpPr>
        <p:spPr>
          <a:xfrm>
            <a:off x="6164500" y="150775"/>
            <a:ext cx="6027300" cy="2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400"/>
              <a:t>სახელწოდება: ლუვრის მუზეუმი </a:t>
            </a: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400"/>
              <a:t>ლუვრის სასახლე: XVII ს.</a:t>
            </a: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400"/>
              <a:t>ლუვრის პირამიდის გახსნის თარიღი: 1989 წ. </a:t>
            </a: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200"/>
          </a:p>
        </p:txBody>
      </p:sp>
      <p:sp>
        <p:nvSpPr>
          <p:cNvPr id="327" name="Google Shape;327;g17b42473a46_0_2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ka-GE"/>
              <a:t>25</a:t>
            </a:fld>
            <a:endParaRPr/>
          </a:p>
        </p:txBody>
      </p:sp>
      <p:pic>
        <p:nvPicPr>
          <p:cNvPr id="328" name="Google Shape;328;g17b42473a46_0_2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450" y="1761300"/>
            <a:ext cx="5362575" cy="413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g17b42473a46_0_241"/>
          <p:cNvPicPr preferRelativeResize="0"/>
          <p:nvPr/>
        </p:nvPicPr>
        <p:blipFill rotWithShape="1">
          <a:blip r:embed="rId4">
            <a:alphaModFix/>
          </a:blip>
          <a:srcRect r="1863"/>
          <a:stretch/>
        </p:blipFill>
        <p:spPr>
          <a:xfrm>
            <a:off x="5677425" y="1757100"/>
            <a:ext cx="6243424" cy="4133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8c790bba4a_0_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ka-GE"/>
              <a:t>26</a:t>
            </a:fld>
            <a:endParaRPr/>
          </a:p>
        </p:txBody>
      </p:sp>
      <p:pic>
        <p:nvPicPr>
          <p:cNvPr id="336" name="Google Shape;336;g18c790bba4a_0_60"/>
          <p:cNvPicPr preferRelativeResize="0"/>
          <p:nvPr/>
        </p:nvPicPr>
        <p:blipFill rotWithShape="1">
          <a:blip r:embed="rId3">
            <a:alphaModFix/>
          </a:blip>
          <a:srcRect l="1415" t="2860" r="937" b="10205"/>
          <a:stretch/>
        </p:blipFill>
        <p:spPr>
          <a:xfrm>
            <a:off x="181525" y="1299203"/>
            <a:ext cx="5982976" cy="3848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g18c790bba4a_0_60"/>
          <p:cNvPicPr preferRelativeResize="0"/>
          <p:nvPr/>
        </p:nvPicPr>
        <p:blipFill rotWithShape="1">
          <a:blip r:embed="rId4">
            <a:alphaModFix/>
          </a:blip>
          <a:srcRect l="-2360" r="2358"/>
          <a:stretch/>
        </p:blipFill>
        <p:spPr>
          <a:xfrm>
            <a:off x="6245600" y="1337475"/>
            <a:ext cx="5703300" cy="37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g18c790bba4a_0_60"/>
          <p:cNvSpPr txBox="1">
            <a:spLocks noGrp="1"/>
          </p:cNvSpPr>
          <p:nvPr>
            <p:ph type="body" idx="1"/>
          </p:nvPr>
        </p:nvSpPr>
        <p:spPr>
          <a:xfrm>
            <a:off x="181525" y="0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ka-GE" sz="1400" dirty="0"/>
              <a:t>განსაზღვრეთ ფუნქცია: </a:t>
            </a:r>
            <a:endParaRPr sz="1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200" dirty="0"/>
          </a:p>
        </p:txBody>
      </p:sp>
      <p:sp>
        <p:nvSpPr>
          <p:cNvPr id="339" name="Google Shape;339;g18c790bba4a_0_60"/>
          <p:cNvSpPr txBox="1">
            <a:spLocks noGrp="1"/>
          </p:cNvSpPr>
          <p:nvPr>
            <p:ph type="body" idx="3"/>
          </p:nvPr>
        </p:nvSpPr>
        <p:spPr>
          <a:xfrm>
            <a:off x="6164500" y="150775"/>
            <a:ext cx="6027300" cy="15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200"/>
              <a:t>სახელწოდება: რომის პანთეონი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200"/>
              <a:t>დაარსების თარიღი:  ახ.წ. აღ. II ს.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7b42473a46_0_263"/>
          <p:cNvSpPr txBox="1">
            <a:spLocks noGrp="1"/>
          </p:cNvSpPr>
          <p:nvPr>
            <p:ph type="body" idx="1"/>
          </p:nvPr>
        </p:nvSpPr>
        <p:spPr>
          <a:xfrm>
            <a:off x="107600" y="487700"/>
            <a:ext cx="5523900" cy="9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400"/>
              <a:t>განსაზღვრეთ ფუნქცია: </a:t>
            </a: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200"/>
          </a:p>
        </p:txBody>
      </p:sp>
      <p:sp>
        <p:nvSpPr>
          <p:cNvPr id="107" name="Google Shape;107;g17b42473a46_0_263"/>
          <p:cNvSpPr txBox="1">
            <a:spLocks noGrp="1"/>
          </p:cNvSpPr>
          <p:nvPr>
            <p:ph type="body" idx="3"/>
          </p:nvPr>
        </p:nvSpPr>
        <p:spPr>
          <a:xfrm>
            <a:off x="5694900" y="148575"/>
            <a:ext cx="6046200" cy="11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200"/>
              <a:t>სახელწოდება: აბუ სიმბელის ტაძარი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200"/>
              <a:t>აგების თარიღი: ძვ.წ. აღ. XIII ს. 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200"/>
          </a:p>
        </p:txBody>
      </p:sp>
      <p:sp>
        <p:nvSpPr>
          <p:cNvPr id="108" name="Google Shape;108;g17b42473a46_0_2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ka-GE"/>
              <a:t>3</a:t>
            </a:fld>
            <a:endParaRPr/>
          </a:p>
        </p:txBody>
      </p:sp>
      <p:pic>
        <p:nvPicPr>
          <p:cNvPr id="109" name="Google Shape;109;g17b42473a46_0_263"/>
          <p:cNvPicPr preferRelativeResize="0"/>
          <p:nvPr/>
        </p:nvPicPr>
        <p:blipFill rotWithShape="1">
          <a:blip r:embed="rId3">
            <a:alphaModFix/>
          </a:blip>
          <a:srcRect t="16098" b="2961"/>
          <a:stretch/>
        </p:blipFill>
        <p:spPr>
          <a:xfrm>
            <a:off x="152400" y="2075199"/>
            <a:ext cx="5434300" cy="434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17b42473a46_0_2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94900" y="2088559"/>
            <a:ext cx="6401700" cy="4267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7b42473a46_0_39"/>
          <p:cNvSpPr txBox="1">
            <a:spLocks noGrp="1"/>
          </p:cNvSpPr>
          <p:nvPr>
            <p:ph type="body" idx="1"/>
          </p:nvPr>
        </p:nvSpPr>
        <p:spPr>
          <a:xfrm>
            <a:off x="102750" y="103025"/>
            <a:ext cx="4083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400"/>
              <a:t>განსაზღვრეთ ფუნქცია: </a:t>
            </a: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</p:txBody>
      </p:sp>
      <p:sp>
        <p:nvSpPr>
          <p:cNvPr id="117" name="Google Shape;117;g17b42473a46_0_39"/>
          <p:cNvSpPr txBox="1">
            <a:spLocks noGrp="1"/>
          </p:cNvSpPr>
          <p:nvPr>
            <p:ph type="body" idx="3"/>
          </p:nvPr>
        </p:nvSpPr>
        <p:spPr>
          <a:xfrm>
            <a:off x="6330450" y="280950"/>
            <a:ext cx="5748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200"/>
              <a:t>სახელწოდება: ბრანდენბურგის კარიბჭე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200"/>
              <a:t>გახსნის თარიღი: 1791 წ.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</p:txBody>
      </p:sp>
      <p:sp>
        <p:nvSpPr>
          <p:cNvPr id="118" name="Google Shape;118;g17b42473a46_0_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ka-GE"/>
              <a:t>4</a:t>
            </a:fld>
            <a:endParaRPr/>
          </a:p>
        </p:txBody>
      </p:sp>
      <p:pic>
        <p:nvPicPr>
          <p:cNvPr id="119" name="Google Shape;119;g17b42473a46_0_39"/>
          <p:cNvPicPr preferRelativeResize="0"/>
          <p:nvPr/>
        </p:nvPicPr>
        <p:blipFill rotWithShape="1">
          <a:blip r:embed="rId3">
            <a:alphaModFix/>
          </a:blip>
          <a:srcRect t="9228" b="8810"/>
          <a:stretch/>
        </p:blipFill>
        <p:spPr>
          <a:xfrm>
            <a:off x="102750" y="1984550"/>
            <a:ext cx="5334000" cy="43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17b42473a46_0_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7500" y="1984550"/>
            <a:ext cx="6294925" cy="44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7b42473a46_0_89"/>
          <p:cNvSpPr txBox="1">
            <a:spLocks noGrp="1"/>
          </p:cNvSpPr>
          <p:nvPr>
            <p:ph type="body" idx="1"/>
          </p:nvPr>
        </p:nvSpPr>
        <p:spPr>
          <a:xfrm>
            <a:off x="320975" y="568275"/>
            <a:ext cx="5445600" cy="9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400"/>
              <a:t>განსაზღვრეთ ფუნქცია: </a:t>
            </a: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200"/>
          </a:p>
        </p:txBody>
      </p:sp>
      <p:sp>
        <p:nvSpPr>
          <p:cNvPr id="127" name="Google Shape;127;g17b42473a46_0_89"/>
          <p:cNvSpPr txBox="1">
            <a:spLocks noGrp="1"/>
          </p:cNvSpPr>
          <p:nvPr>
            <p:ph type="body" idx="3"/>
          </p:nvPr>
        </p:nvSpPr>
        <p:spPr>
          <a:xfrm>
            <a:off x="6506400" y="279375"/>
            <a:ext cx="5685600" cy="10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200"/>
              <a:t>სახელწოდება: სულთან აჰმედის მეჩეთი (ცისფერი მეჩეთი)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200"/>
              <a:t>მშენებლობის დასრულების თარიღი: 1617 წ.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</p:txBody>
      </p:sp>
      <p:sp>
        <p:nvSpPr>
          <p:cNvPr id="128" name="Google Shape;128;g17b42473a46_0_8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ka-GE"/>
              <a:t>5</a:t>
            </a:fld>
            <a:endParaRPr/>
          </a:p>
        </p:txBody>
      </p:sp>
      <p:pic>
        <p:nvPicPr>
          <p:cNvPr id="129" name="Google Shape;129;g17b42473a46_0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0575" y="1758000"/>
            <a:ext cx="5916999" cy="415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17b42473a46_0_89"/>
          <p:cNvPicPr preferRelativeResize="0"/>
          <p:nvPr/>
        </p:nvPicPr>
        <p:blipFill rotWithShape="1">
          <a:blip r:embed="rId4">
            <a:alphaModFix/>
          </a:blip>
          <a:srcRect l="2013" r="2556" b="7893"/>
          <a:stretch/>
        </p:blipFill>
        <p:spPr>
          <a:xfrm>
            <a:off x="320975" y="1739125"/>
            <a:ext cx="5124650" cy="415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7b42473a46_0_129"/>
          <p:cNvSpPr txBox="1">
            <a:spLocks noGrp="1"/>
          </p:cNvSpPr>
          <p:nvPr>
            <p:ph type="body" idx="1"/>
          </p:nvPr>
        </p:nvSpPr>
        <p:spPr>
          <a:xfrm>
            <a:off x="498500" y="163275"/>
            <a:ext cx="5718900" cy="10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2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1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1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1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1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1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1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1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ka-GE" sz="5600" dirty="0"/>
              <a:t>განსაზღვრეთ ფუნქცია: </a:t>
            </a:r>
            <a:endParaRPr sz="5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7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1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200" dirty="0"/>
          </a:p>
        </p:txBody>
      </p:sp>
      <p:sp>
        <p:nvSpPr>
          <p:cNvPr id="137" name="Google Shape;137;g17b42473a46_0_129"/>
          <p:cNvSpPr txBox="1">
            <a:spLocks noGrp="1"/>
          </p:cNvSpPr>
          <p:nvPr>
            <p:ph type="body" idx="3"/>
          </p:nvPr>
        </p:nvSpPr>
        <p:spPr>
          <a:xfrm>
            <a:off x="6217400" y="-62825"/>
            <a:ext cx="6041400" cy="10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200"/>
              <a:t>სახელწოდება: ეიფელის კოშკი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200"/>
              <a:t>გახსნის თარიღი:  1889 წ.</a:t>
            </a:r>
            <a:endParaRPr/>
          </a:p>
        </p:txBody>
      </p:sp>
      <p:sp>
        <p:nvSpPr>
          <p:cNvPr id="138" name="Google Shape;138;g17b42473a46_0_1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ka-GE"/>
              <a:t>6</a:t>
            </a:fld>
            <a:endParaRPr/>
          </a:p>
        </p:txBody>
      </p:sp>
      <p:pic>
        <p:nvPicPr>
          <p:cNvPr id="139" name="Google Shape;139;g17b42473a46_0_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600" y="1166850"/>
            <a:ext cx="4049864" cy="541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17b42473a46_0_129"/>
          <p:cNvPicPr preferRelativeResize="0"/>
          <p:nvPr/>
        </p:nvPicPr>
        <p:blipFill rotWithShape="1">
          <a:blip r:embed="rId4">
            <a:alphaModFix/>
          </a:blip>
          <a:srcRect l="14376" t="3183" r="9635" b="7096"/>
          <a:stretch/>
        </p:blipFill>
        <p:spPr>
          <a:xfrm>
            <a:off x="5828050" y="1205775"/>
            <a:ext cx="4710150" cy="530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7b42473a46_0_169"/>
          <p:cNvSpPr txBox="1">
            <a:spLocks noGrp="1"/>
          </p:cNvSpPr>
          <p:nvPr>
            <p:ph type="body" idx="1"/>
          </p:nvPr>
        </p:nvSpPr>
        <p:spPr>
          <a:xfrm>
            <a:off x="597624" y="152775"/>
            <a:ext cx="5134500" cy="9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400" dirty="0"/>
              <a:t>განსაზღვრეთ ფუნქცია: </a:t>
            </a:r>
            <a:endParaRPr sz="1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200" dirty="0"/>
          </a:p>
        </p:txBody>
      </p:sp>
      <p:sp>
        <p:nvSpPr>
          <p:cNvPr id="147" name="Google Shape;147;g17b42473a46_0_169"/>
          <p:cNvSpPr txBox="1">
            <a:spLocks noGrp="1"/>
          </p:cNvSpPr>
          <p:nvPr>
            <p:ph type="body" idx="3"/>
          </p:nvPr>
        </p:nvSpPr>
        <p:spPr>
          <a:xfrm>
            <a:off x="6581675" y="152775"/>
            <a:ext cx="5541900" cy="9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250"/>
              <a:t>სახელწოდება: პიზის კოშკი</a:t>
            </a:r>
            <a:endParaRPr sz="125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250"/>
              <a:t>გახსნის თარიღი: 1373 წ. </a:t>
            </a:r>
            <a:endParaRPr/>
          </a:p>
        </p:txBody>
      </p:sp>
      <p:sp>
        <p:nvSpPr>
          <p:cNvPr id="148" name="Google Shape;148;g17b42473a46_0_1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ka-GE"/>
              <a:t>7</a:t>
            </a:fld>
            <a:endParaRPr/>
          </a:p>
        </p:txBody>
      </p:sp>
      <p:pic>
        <p:nvPicPr>
          <p:cNvPr id="149" name="Google Shape;149;g17b42473a46_0_169"/>
          <p:cNvPicPr preferRelativeResize="0"/>
          <p:nvPr/>
        </p:nvPicPr>
        <p:blipFill rotWithShape="1">
          <a:blip r:embed="rId3">
            <a:alphaModFix/>
          </a:blip>
          <a:srcRect l="1854"/>
          <a:stretch/>
        </p:blipFill>
        <p:spPr>
          <a:xfrm>
            <a:off x="701225" y="1132575"/>
            <a:ext cx="3810625" cy="5510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17b42473a46_0_1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1475" y="1304275"/>
            <a:ext cx="3337851" cy="5338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7b42473a46_0_29"/>
          <p:cNvSpPr txBox="1">
            <a:spLocks noGrp="1"/>
          </p:cNvSpPr>
          <p:nvPr>
            <p:ph type="body" idx="1"/>
          </p:nvPr>
        </p:nvSpPr>
        <p:spPr>
          <a:xfrm>
            <a:off x="152400" y="163275"/>
            <a:ext cx="5403300" cy="7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400"/>
              <a:t>განსაზღვრეთ ფუნქცია: </a:t>
            </a:r>
            <a:endParaRPr sz="1200"/>
          </a:p>
        </p:txBody>
      </p:sp>
      <p:sp>
        <p:nvSpPr>
          <p:cNvPr id="157" name="Google Shape;157;g17b42473a46_0_29"/>
          <p:cNvSpPr txBox="1">
            <a:spLocks noGrp="1"/>
          </p:cNvSpPr>
          <p:nvPr>
            <p:ph type="body" idx="3"/>
          </p:nvPr>
        </p:nvSpPr>
        <p:spPr>
          <a:xfrm>
            <a:off x="6505075" y="50250"/>
            <a:ext cx="5464200" cy="11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200"/>
              <a:t>სახელწოდება: თაუერის ხიდი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200"/>
              <a:t>გახსნის თარიღი: 1894 წ.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</p:txBody>
      </p:sp>
      <p:sp>
        <p:nvSpPr>
          <p:cNvPr id="158" name="Google Shape;158;g17b42473a46_0_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ka-GE"/>
              <a:t>8</a:t>
            </a:fld>
            <a:endParaRPr/>
          </a:p>
        </p:txBody>
      </p:sp>
      <p:pic>
        <p:nvPicPr>
          <p:cNvPr id="159" name="Google Shape;159;g17b42473a46_0_29"/>
          <p:cNvPicPr preferRelativeResize="0"/>
          <p:nvPr/>
        </p:nvPicPr>
        <p:blipFill rotWithShape="1">
          <a:blip r:embed="rId3">
            <a:alphaModFix/>
          </a:blip>
          <a:srcRect b="2761"/>
          <a:stretch/>
        </p:blipFill>
        <p:spPr>
          <a:xfrm>
            <a:off x="102150" y="1238375"/>
            <a:ext cx="6065025" cy="428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17b42473a46_0_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5074" y="1335325"/>
            <a:ext cx="5163576" cy="418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7b42473a46_0_59"/>
          <p:cNvSpPr txBox="1">
            <a:spLocks noGrp="1"/>
          </p:cNvSpPr>
          <p:nvPr>
            <p:ph type="body" idx="1"/>
          </p:nvPr>
        </p:nvSpPr>
        <p:spPr>
          <a:xfrm>
            <a:off x="164950" y="330443"/>
            <a:ext cx="5901300" cy="9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581"/>
              <a:buFont typeface="Arial"/>
              <a:buNone/>
            </a:pPr>
            <a:r>
              <a:rPr lang="ka-GE" sz="1600" dirty="0"/>
              <a:t>განსაზღვრეთ ფუნქცია: </a:t>
            </a:r>
            <a:endParaRPr sz="1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105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400" dirty="0"/>
          </a:p>
        </p:txBody>
      </p:sp>
      <p:sp>
        <p:nvSpPr>
          <p:cNvPr id="167" name="Google Shape;167;g17b42473a46_0_59"/>
          <p:cNvSpPr txBox="1">
            <a:spLocks noGrp="1"/>
          </p:cNvSpPr>
          <p:nvPr>
            <p:ph type="body" idx="3"/>
          </p:nvPr>
        </p:nvSpPr>
        <p:spPr>
          <a:xfrm>
            <a:off x="6311050" y="188400"/>
            <a:ext cx="5508000" cy="9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200"/>
              <a:t>სახელწოდება: კოლიზეუმი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a-GE" sz="1200"/>
              <a:t>მშენებლობის დასრულების თარიღი: ახ.წ. აღ. 80 წ. 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</p:txBody>
      </p:sp>
      <p:sp>
        <p:nvSpPr>
          <p:cNvPr id="168" name="Google Shape;168;g17b42473a46_0_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ka-GE"/>
              <a:t>9</a:t>
            </a:fld>
            <a:endParaRPr/>
          </a:p>
        </p:txBody>
      </p:sp>
      <p:pic>
        <p:nvPicPr>
          <p:cNvPr id="169" name="Google Shape;169;g17b42473a46_0_59"/>
          <p:cNvPicPr preferRelativeResize="0"/>
          <p:nvPr/>
        </p:nvPicPr>
        <p:blipFill rotWithShape="1">
          <a:blip r:embed="rId3">
            <a:alphaModFix/>
          </a:blip>
          <a:srcRect t="3219" b="4229"/>
          <a:stretch/>
        </p:blipFill>
        <p:spPr>
          <a:xfrm>
            <a:off x="164950" y="1408850"/>
            <a:ext cx="5806149" cy="3786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17b42473a46_0_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8250" y="1408850"/>
            <a:ext cx="5806150" cy="378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</Words>
  <Application>Microsoft Office PowerPoint</Application>
  <PresentationFormat>Widescreen</PresentationFormat>
  <Paragraphs>168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Khatuna Tsikhelashvili</dc:creator>
  <cp:lastModifiedBy>Khatuna Tsikhelashvili</cp:lastModifiedBy>
  <cp:revision>1</cp:revision>
  <dcterms:created xsi:type="dcterms:W3CDTF">2022-10-13T13:26:26Z</dcterms:created>
  <dcterms:modified xsi:type="dcterms:W3CDTF">2023-12-21T08:11:30Z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0x010100930201A19D6FCF479019280AB2B980B7</vt:lpwstr>
  </property>
</Properties>
</file>