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4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2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41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102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8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33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08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56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71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82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41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13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8B5E1-7B81-4BE8-9865-0BC14ED3176D}" type="datetimeFigureOut">
              <a:rPr lang="en-US" smtClean="0"/>
              <a:pPr/>
              <a:t>1/25/2023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68BD-C971-4B50-A2BB-3784BD66D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236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ექსპერიმენტები ბუნებისმეტყველების სწავლებაში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3886200"/>
            <a:ext cx="5638800" cy="1752600"/>
          </a:xfrm>
        </p:spPr>
        <p:txBody>
          <a:bodyPr/>
          <a:lstStyle/>
          <a:p>
            <a:r>
              <a:rPr lang="ka-GE" dirty="0" smtClean="0">
                <a:solidFill>
                  <a:srgbClr val="00B0F0"/>
                </a:solidFill>
              </a:rPr>
              <a:t>რუსუდან თედორაძე</a:t>
            </a:r>
          </a:p>
          <a:p>
            <a:pPr lvl="0"/>
            <a:r>
              <a:rPr lang="ka-GE" dirty="0" smtClean="0">
                <a:solidFill>
                  <a:srgbClr val="00B0F0"/>
                </a:solidFill>
              </a:rPr>
              <a:t>ბუნებისმეტყველების ექსპერტ-კონსულტანტი</a:t>
            </a:r>
            <a:endParaRPr lang="ka-GE" dirty="0">
              <a:solidFill>
                <a:srgbClr val="00B0F0"/>
              </a:solidFill>
            </a:endParaRPr>
          </a:p>
          <a:p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4" name="Picture 9" descr="Sciencefair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414" y="3856608"/>
            <a:ext cx="2895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Audio 4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4"/>
    </mc:Choice>
    <mc:Fallback xmlns="">
      <p:transition spd="slow" advTm="499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46" y="762000"/>
            <a:ext cx="7886700" cy="1325563"/>
          </a:xfrm>
        </p:spPr>
        <p:txBody>
          <a:bodyPr/>
          <a:lstStyle/>
          <a:p>
            <a:r>
              <a:rPr lang="ka-GE" dirty="0" smtClean="0">
                <a:solidFill>
                  <a:srgbClr val="0070C0"/>
                </a:solidFill>
              </a:rPr>
              <a:t>              ექსპერიმენტის მიმდინარეობა: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33599"/>
            <a:ext cx="7886700" cy="4043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a-GE" dirty="0" smtClean="0"/>
              <a:t>1. მაგიდაზე დადეთ ერთი მწვანე ბანანი, მეორე მწვანე ბანანი მოათავსეთ  ქაღალდის პაკეტში, ასევე პაკეტში მოათავსეთ  მესამე მწვანე </a:t>
            </a:r>
            <a:r>
              <a:rPr lang="ka-GE" dirty="0" err="1" smtClean="0"/>
              <a:t>ბანანი,ერთ</a:t>
            </a:r>
            <a:r>
              <a:rPr lang="ka-GE" dirty="0" smtClean="0"/>
              <a:t> ძალიან მწიფე ბანანთან ერთად .  პაკეტებს გაუკეთეთ წარწერა და მოუკარით თავი.</a:t>
            </a:r>
            <a:endParaRPr lang="en-US" dirty="0" smtClean="0"/>
          </a:p>
          <a:p>
            <a:pPr>
              <a:buNone/>
            </a:pPr>
            <a:r>
              <a:rPr lang="ka-GE" dirty="0" smtClean="0"/>
              <a:t>2. ერთი  მწვანე პომიდორი მოათავსე მაგიდაზე, ხოლო მეორე მწვანე პომიდორი- დარჩენილ მწიფე ბანანთან ერთად მოათავსე  პაკეტში. </a:t>
            </a:r>
            <a:r>
              <a:rPr lang="ka-GE" dirty="0" err="1" smtClean="0"/>
              <a:t>მოუკარი</a:t>
            </a:r>
            <a:r>
              <a:rPr lang="ka-GE" dirty="0" smtClean="0"/>
              <a:t> თავი და გაუკეთე წარწერა  </a:t>
            </a:r>
            <a:endParaRPr lang="en-US" dirty="0" smtClean="0"/>
          </a:p>
          <a:p>
            <a:pPr>
              <a:buNone/>
            </a:pPr>
            <a:r>
              <a:rPr lang="ka-GE" dirty="0" smtClean="0"/>
              <a:t>3. პაკეტები მოათავსეთ სიბნელეში ხუთი დღის განმავლობაში. შემდეგ ამოალაგე პაკეტებიდან ბანანები და პომიდორები და შეადარე მაგიდაზე მყოფ პომიდორსა და ბანანს.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265237"/>
            <a:ext cx="7886700" cy="1325563"/>
          </a:xfrm>
        </p:spPr>
        <p:txBody>
          <a:bodyPr/>
          <a:lstStyle/>
          <a:p>
            <a:r>
              <a:rPr lang="ka-GE" dirty="0" smtClean="0">
                <a:solidFill>
                  <a:srgbClr val="0070C0"/>
                </a:solidFill>
              </a:rPr>
              <a:t>                            ცდის შედეგი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825" y="3124200"/>
            <a:ext cx="8229600" cy="3886200"/>
          </a:xfrm>
        </p:spPr>
        <p:txBody>
          <a:bodyPr/>
          <a:lstStyle/>
          <a:p>
            <a:pPr>
              <a:buNone/>
            </a:pPr>
            <a:r>
              <a:rPr lang="ka-GE" dirty="0" smtClean="0"/>
              <a:t>მაგიდაზე დატოვებული ბანანმა  და პომიდორმა  ოდნავ შეიცვალა ფერი და დარბილდა , პაკეტში მოთავსებული ბანანი უფრო მეტად დამწიფდა, ხოლო ძალიან  დამწიფდა ბანანი რომელიც მოთავსებული იყო მწიფე ბანანთან ერთად(ორივე თითქმის გაშავდა). ასევე უკეთესად დამწიფდა მწიფე ბანანთან მოთავსებული პომიდორიც.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70C0"/>
                </a:solidFill>
              </a:rPr>
              <a:t>                          </a:t>
            </a:r>
            <a:br>
              <a:rPr lang="ka-GE" dirty="0" smtClean="0">
                <a:solidFill>
                  <a:srgbClr val="0070C0"/>
                </a:solidFill>
              </a:rPr>
            </a:br>
            <a:r>
              <a:rPr lang="ka-GE" dirty="0">
                <a:solidFill>
                  <a:srgbClr val="0070C0"/>
                </a:solidFill>
              </a:rPr>
              <a:t> </a:t>
            </a:r>
            <a:r>
              <a:rPr lang="ka-GE" dirty="0" smtClean="0">
                <a:solidFill>
                  <a:srgbClr val="0070C0"/>
                </a:solidFill>
              </a:rPr>
              <a:t>                              ცდის განმარტება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/>
          </a:bodyPr>
          <a:lstStyle/>
          <a:p>
            <a:r>
              <a:rPr lang="ka-GE" dirty="0" smtClean="0"/>
              <a:t>ხილი და ბოსტნეული უკეთესად მწიფდება სიბნელეში, დახურულ </a:t>
            </a:r>
            <a:r>
              <a:rPr lang="ka-GE" dirty="0" err="1" smtClean="0"/>
              <a:t>პაკეტში.გარდა</a:t>
            </a:r>
            <a:r>
              <a:rPr lang="ka-GE" dirty="0" smtClean="0"/>
              <a:t> ამისა დამწიფების დროს ხილი და ბოსტნეული გამოყოფენ </a:t>
            </a:r>
            <a:r>
              <a:rPr lang="ka-GE" dirty="0" err="1" smtClean="0"/>
              <a:t>ნივთიერებას,რომელიც</a:t>
            </a:r>
            <a:r>
              <a:rPr lang="ka-GE" dirty="0" smtClean="0"/>
              <a:t> ხელს უწყობს სხვა ხილის და ბოსტნეულის </a:t>
            </a:r>
            <a:r>
              <a:rPr lang="ka-GE" dirty="0" err="1" smtClean="0"/>
              <a:t>დამწიფებას.ეს</a:t>
            </a:r>
            <a:r>
              <a:rPr lang="ka-GE" dirty="0" smtClean="0"/>
              <a:t> ნივთიერებაა გაზი ეთილენი რომელიც გამოიყენება სხვადასხვა ხილის და ბოსტნეულის დამწიფების </a:t>
            </a:r>
            <a:r>
              <a:rPr lang="ka-GE" dirty="0" err="1" smtClean="0"/>
              <a:t>დასაჩქარებლად.ამასთანავე</a:t>
            </a:r>
            <a:r>
              <a:rPr lang="ka-GE" dirty="0" smtClean="0"/>
              <a:t>  დახურულ </a:t>
            </a:r>
            <a:r>
              <a:rPr lang="ka-GE" dirty="0" err="1" smtClean="0"/>
              <a:t>სივრცეში,ხილი</a:t>
            </a:r>
            <a:r>
              <a:rPr lang="ka-GE" dirty="0" smtClean="0"/>
              <a:t> და ბოსტნეული შთანთქავს მათ მიერვე გამოყოფილ ეთილენს რითაც ასევე აჩქარებს დამწიფების პროცესს .</a:t>
            </a:r>
            <a:endParaRPr lang="en-US" dirty="0" smtClean="0"/>
          </a:p>
          <a:p>
            <a:r>
              <a:rPr lang="ka-GE" dirty="0" smtClean="0"/>
              <a:t>ეთილენის (</a:t>
            </a:r>
            <a:r>
              <a:rPr lang="ka-GE" dirty="0" err="1" smtClean="0"/>
              <a:t>ან“</a:t>
            </a:r>
            <a:r>
              <a:rPr lang="ka-GE" dirty="0" smtClean="0"/>
              <a:t> დამწიფების </a:t>
            </a:r>
            <a:r>
              <a:rPr lang="ka-GE" dirty="0" err="1" smtClean="0"/>
              <a:t>ჰორმონის“</a:t>
            </a:r>
            <a:r>
              <a:rPr lang="ka-GE" dirty="0" smtClean="0"/>
              <a:t> როგორც მას უწოდებენ მეცნიერები) გამოყოფის გარდა , დამწიფების პროცესში ნაყოფები </a:t>
            </a:r>
            <a:r>
              <a:rPr lang="ka-GE" dirty="0" err="1" smtClean="0"/>
              <a:t>შთანთქავენ</a:t>
            </a:r>
            <a:r>
              <a:rPr lang="ka-GE" dirty="0" smtClean="0"/>
              <a:t> ჟანგბადს და გამოყოფენ ნახშირორჟანგს. ქაღალდის პაკეტები, განსხვავებით პოლიეთილენის პაკეტისაგან </a:t>
            </a:r>
            <a:r>
              <a:rPr lang="ka-GE" dirty="0" err="1" smtClean="0"/>
              <a:t>ატარბენ</a:t>
            </a:r>
            <a:r>
              <a:rPr lang="ka-GE" dirty="0" smtClean="0"/>
              <a:t> ჟანგბადს იმ რაოდენობით, რომ არ ფერხდება  დამწიფების პროცესის  მიმდინარეობა 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066800"/>
            <a:ext cx="7886700" cy="1325563"/>
          </a:xfrm>
        </p:spPr>
        <p:txBody>
          <a:bodyPr/>
          <a:lstStyle/>
          <a:p>
            <a:r>
              <a:rPr lang="ka-GE" dirty="0" smtClean="0">
                <a:solidFill>
                  <a:srgbClr val="0070C0"/>
                </a:solidFill>
              </a:rPr>
              <a:t>                           ცისარტყელა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90799"/>
            <a:ext cx="7886700" cy="3586163"/>
          </a:xfrm>
        </p:spPr>
        <p:txBody>
          <a:bodyPr/>
          <a:lstStyle/>
          <a:p>
            <a:r>
              <a:rPr lang="ka-GE" dirty="0" smtClean="0"/>
              <a:t>ეს დემონსტრაცია შესაძლებელია გამოყენებული იყოს იმის საჩვენებლად, რომ სხვადასხვა სითხეს აქვს განსხვავებული </a:t>
            </a:r>
            <a:r>
              <a:rPr lang="ka-GE" dirty="0" smtClean="0">
                <a:solidFill>
                  <a:srgbClr val="FF0000"/>
                </a:solidFill>
              </a:rPr>
              <a:t>სიმკვრივე.</a:t>
            </a:r>
            <a:r>
              <a:rPr lang="ka-GE" dirty="0" smtClean="0"/>
              <a:t> სითხეში შაქრის შემცველობა განაპირობებს სითხის სიმკვრივეს.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066800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ka-GE" dirty="0" smtClean="0">
                <a:solidFill>
                  <a:srgbClr val="0070C0"/>
                </a:solidFill>
              </a:rPr>
              <a:t/>
            </a:r>
            <a:br>
              <a:rPr lang="ka-GE" dirty="0" smtClean="0">
                <a:solidFill>
                  <a:srgbClr val="0070C0"/>
                </a:solidFill>
              </a:rPr>
            </a:br>
            <a:r>
              <a:rPr lang="ka-GE" dirty="0" smtClean="0">
                <a:solidFill>
                  <a:srgbClr val="0070C0"/>
                </a:solidFill>
              </a:rPr>
              <a:t>                     </a:t>
            </a:r>
            <a:r>
              <a:rPr lang="ka-GE" b="1" dirty="0" smtClean="0">
                <a:solidFill>
                  <a:srgbClr val="0070C0"/>
                </a:solidFill>
              </a:rPr>
              <a:t>ხელსაწყოები და მასალები</a:t>
            </a:r>
            <a:r>
              <a:rPr lang="en-GB" b="1" dirty="0" smtClean="0">
                <a:solidFill>
                  <a:srgbClr val="0070C0"/>
                </a:solidFill>
              </a:rPr>
              <a:t>: </a:t>
            </a:r>
            <a:r>
              <a:rPr lang="en-US" b="1" dirty="0" smtClean="0">
                <a:solidFill>
                  <a:srgbClr val="0070C0"/>
                </a:solidFill>
              </a:rPr>
              <a:t/>
            </a:r>
            <a:br>
              <a:rPr lang="en-US" b="1" dirty="0" smtClean="0">
                <a:solidFill>
                  <a:srgbClr val="0070C0"/>
                </a:solidFill>
              </a:rPr>
            </a:b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886200"/>
          </a:xfrm>
        </p:spPr>
        <p:txBody>
          <a:bodyPr/>
          <a:lstStyle/>
          <a:p>
            <a:r>
              <a:rPr lang="ka-GE" b="1" dirty="0" smtClean="0"/>
              <a:t> </a:t>
            </a:r>
            <a:r>
              <a:rPr lang="ka-GE" dirty="0" smtClean="0"/>
              <a:t>საკვების საღებავის ოთხი განსხვავებული ფერი (მაგ. წითელი, ყვითელი, მწვანე და ლურჯი), ხუთი მაღალი ჭიქა ან გამჭვირვალე პლასტიკის ფინჯანი</a:t>
            </a:r>
            <a:endParaRPr lang="en-US" dirty="0" smtClean="0"/>
          </a:p>
          <a:p>
            <a:pPr lvl="0"/>
            <a:r>
              <a:rPr lang="ka-GE" dirty="0" smtClean="0"/>
              <a:t>180 გრ. </a:t>
            </a:r>
            <a:r>
              <a:rPr lang="ka-GE" dirty="0" err="1" smtClean="0"/>
              <a:t>გრანულირებული</a:t>
            </a:r>
            <a:r>
              <a:rPr lang="ka-GE" dirty="0" smtClean="0"/>
              <a:t> შაქარი</a:t>
            </a:r>
            <a:endParaRPr lang="en-US" dirty="0" smtClean="0"/>
          </a:p>
          <a:p>
            <a:pPr lvl="0"/>
            <a:r>
              <a:rPr lang="ka-GE" dirty="0" smtClean="0"/>
              <a:t>სადილის კოვზი </a:t>
            </a:r>
            <a:endParaRPr lang="en-US" dirty="0" smtClean="0"/>
          </a:p>
          <a:p>
            <a:pPr lvl="0"/>
            <a:r>
              <a:rPr lang="ka-GE" dirty="0" smtClean="0"/>
              <a:t>240 მლ. წყალი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614" y="609600"/>
            <a:ext cx="8229600" cy="1524000"/>
          </a:xfrm>
        </p:spPr>
        <p:txBody>
          <a:bodyPr>
            <a:normAutofit/>
          </a:bodyPr>
          <a:lstStyle/>
          <a:p>
            <a:r>
              <a:rPr lang="ka-GE" sz="2800" dirty="0" smtClean="0">
                <a:solidFill>
                  <a:srgbClr val="0070C0"/>
                </a:solidFill>
              </a:rPr>
              <a:t/>
            </a:r>
            <a:br>
              <a:rPr lang="ka-GE" sz="2800" dirty="0" smtClean="0">
                <a:solidFill>
                  <a:srgbClr val="0070C0"/>
                </a:solidFill>
              </a:rPr>
            </a:br>
            <a:r>
              <a:rPr lang="ka-GE" sz="2800" dirty="0">
                <a:solidFill>
                  <a:srgbClr val="0070C0"/>
                </a:solidFill>
              </a:rPr>
              <a:t/>
            </a:r>
            <a:br>
              <a:rPr lang="ka-GE" sz="2800" dirty="0">
                <a:solidFill>
                  <a:srgbClr val="0070C0"/>
                </a:solidFill>
              </a:rPr>
            </a:br>
            <a:r>
              <a:rPr lang="ka-GE" sz="2800" dirty="0" smtClean="0">
                <a:solidFill>
                  <a:srgbClr val="0070C0"/>
                </a:solidFill>
              </a:rPr>
              <a:t>                       ექსპერიმენტის მიმდინარეობა</a:t>
            </a: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267200"/>
          </a:xfrm>
        </p:spPr>
        <p:txBody>
          <a:bodyPr>
            <a:normAutofit/>
          </a:bodyPr>
          <a:lstStyle/>
          <a:p>
            <a:pPr lvl="0"/>
            <a:r>
              <a:rPr lang="ka-GE" dirty="0" smtClean="0"/>
              <a:t>პირველ ჭიქაში დაამატეთ ერთი კოვზი (15 გრ) შაქარი</a:t>
            </a:r>
            <a:endParaRPr lang="en-US" dirty="0" smtClean="0"/>
          </a:p>
          <a:p>
            <a:pPr lvl="0"/>
            <a:r>
              <a:rPr lang="ka-GE" dirty="0" smtClean="0"/>
              <a:t>მეორე ჭიქაში დაამატეთ ორი კოვზი შაქარი, მესამეში - სამი და მეოთხეში ოთხი. მონიშნეთ თითოეული ჭიქა</a:t>
            </a:r>
            <a:endParaRPr lang="en-US" dirty="0" smtClean="0"/>
          </a:p>
          <a:p>
            <a:pPr lvl="0"/>
            <a:r>
              <a:rPr lang="ka-GE" dirty="0" smtClean="0"/>
              <a:t>შემდეგ დაამატეთ სამი კოვზი წყალი (45 მლ) თითოეულ ჭიქას, და მოურიეთ მანამდე, სანამ შაქარი ბოლომდე არ გაიხსნება. თუ რომელიმე ჭიქაში შაქარი ბოლომდე არ გაიხსნა, ყველა ჭიქას კიდევ ერთი კოვზი (</a:t>
            </a:r>
            <a:r>
              <a:rPr lang="ka-GE" dirty="0" err="1" smtClean="0"/>
              <a:t>15მლ</a:t>
            </a:r>
            <a:r>
              <a:rPr lang="ka-GE" dirty="0" smtClean="0"/>
              <a:t>) წყალი დაამატეთ და მოურიეთ. როდესაც შაქარი მთლიანად გაიხსნება, დაამატეთ წითელი საღებავი პირველ ჭიქას, ყვითელი - მეორეს, მწვანე- მესამეს და ლურჯი მეოთხეს.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628650" y="1195526"/>
            <a:ext cx="7886700" cy="1325563"/>
          </a:xfrm>
        </p:spPr>
        <p:txBody>
          <a:bodyPr>
            <a:normAutofit/>
          </a:bodyPr>
          <a:lstStyle/>
          <a:p>
            <a:r>
              <a:rPr lang="ka-GE" sz="3200" dirty="0" smtClean="0">
                <a:solidFill>
                  <a:srgbClr val="0070C0"/>
                </a:solidFill>
              </a:rPr>
              <a:t>                        ცისარტყელას შექმნა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ka-GE" dirty="0" smtClean="0"/>
          </a:p>
          <a:p>
            <a:pPr lvl="0">
              <a:buNone/>
            </a:pPr>
            <a:endParaRPr lang="ka-GE" dirty="0"/>
          </a:p>
          <a:p>
            <a:pPr lvl="0">
              <a:buNone/>
            </a:pPr>
            <a:endParaRPr lang="ka-GE" dirty="0" smtClean="0"/>
          </a:p>
          <a:p>
            <a:pPr lvl="0">
              <a:buNone/>
            </a:pPr>
            <a:r>
              <a:rPr lang="ka-GE" dirty="0" smtClean="0"/>
              <a:t>შეავსეთ ჭიქის მეოთხედი ლურჯი საღებავით შეფერილი შაქრის ხსნარით. შემდეგ ფრთხილად დაამატეთ მწვანედ შეფერილი ხსნარი -  ამისათვის ფრთხილად მოათავსეთ კოვზი ლურჯი ხსნარის ზედაპირზე და ძალიან ფრთხილად დაასხით მწვანე სითხე ისე, რომ კოვზი ყოველთვის სითხის ზედაპირზე იყოს. შეავსეთ ჭიქა ნახევრამდე. ამავე </a:t>
            </a:r>
            <a:r>
              <a:rPr lang="ka-GE" dirty="0" err="1" smtClean="0"/>
              <a:t>პრინ-ციპით</a:t>
            </a:r>
            <a:r>
              <a:rPr lang="ka-GE" dirty="0" smtClean="0"/>
              <a:t> დაამატეთ ყვითელი და ბოლოს წითელი საღებავი.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6700" cy="1325563"/>
          </a:xfrm>
        </p:spPr>
        <p:txBody>
          <a:bodyPr>
            <a:normAutofit/>
          </a:bodyPr>
          <a:lstStyle/>
          <a:p>
            <a:r>
              <a:rPr lang="ka-GE" dirty="0" smtClean="0">
                <a:solidFill>
                  <a:srgbClr val="0070C0"/>
                </a:solidFill>
              </a:rPr>
              <a:t>                  ოსმოსზე დაკვირვება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86750" cy="4419600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endParaRPr lang="ka-GE" b="1" dirty="0" smtClean="0"/>
          </a:p>
          <a:p>
            <a:pPr lvl="0">
              <a:buNone/>
            </a:pPr>
            <a:r>
              <a:rPr lang="ka-GE" sz="2900" b="1" dirty="0" smtClean="0">
                <a:latin typeface="Sylfaen" panose="010A0502050306030303" pitchFamily="18" charset="0"/>
              </a:rPr>
              <a:t>           </a:t>
            </a:r>
            <a:r>
              <a:rPr lang="en-US" sz="2900" b="1" dirty="0" err="1" smtClean="0">
                <a:solidFill>
                  <a:srgbClr val="0070C0"/>
                </a:solidFill>
                <a:latin typeface="Sylfaen" panose="010A0502050306030303" pitchFamily="18" charset="0"/>
              </a:rPr>
              <a:t>ექსპერიმენტი</a:t>
            </a:r>
            <a:r>
              <a:rPr lang="en-US" sz="2900" b="1" dirty="0" smtClean="0">
                <a:solidFill>
                  <a:srgbClr val="0070C0"/>
                </a:solidFill>
                <a:latin typeface="Sylfaen" panose="010A0502050306030303" pitchFamily="18" charset="0"/>
              </a:rPr>
              <a:t> </a:t>
            </a:r>
            <a:r>
              <a:rPr lang="en-US" sz="2900" b="1" dirty="0" err="1" smtClean="0">
                <a:solidFill>
                  <a:srgbClr val="0070C0"/>
                </a:solidFill>
                <a:latin typeface="Sylfaen" panose="010A0502050306030303" pitchFamily="18" charset="0"/>
              </a:rPr>
              <a:t>სუფრის</a:t>
            </a:r>
            <a:r>
              <a:rPr lang="en-US" sz="2900" b="1" dirty="0" smtClean="0">
                <a:solidFill>
                  <a:srgbClr val="0070C0"/>
                </a:solidFill>
                <a:latin typeface="Sylfaen" panose="010A0502050306030303" pitchFamily="18" charset="0"/>
              </a:rPr>
              <a:t> </a:t>
            </a:r>
            <a:r>
              <a:rPr lang="en-US" sz="2900" b="1" dirty="0" err="1" smtClean="0">
                <a:solidFill>
                  <a:srgbClr val="0070C0"/>
                </a:solidFill>
                <a:latin typeface="Sylfaen" panose="010A0502050306030303" pitchFamily="18" charset="0"/>
              </a:rPr>
              <a:t>მარილით</a:t>
            </a:r>
            <a:r>
              <a:rPr lang="en-US" sz="2900" b="1" dirty="0" smtClean="0">
                <a:solidFill>
                  <a:srgbClr val="0070C0"/>
                </a:solidFill>
                <a:latin typeface="Sylfaen" panose="010A0502050306030303" pitchFamily="18" charset="0"/>
              </a:rPr>
              <a:t> </a:t>
            </a:r>
            <a:r>
              <a:rPr lang="en-US" sz="2900" b="1" dirty="0" err="1" smtClean="0">
                <a:solidFill>
                  <a:srgbClr val="0070C0"/>
                </a:solidFill>
                <a:latin typeface="Sylfaen" panose="010A0502050306030303" pitchFamily="18" charset="0"/>
              </a:rPr>
              <a:t>და</a:t>
            </a:r>
            <a:r>
              <a:rPr lang="en-US" sz="2900" b="1" dirty="0" smtClean="0">
                <a:solidFill>
                  <a:srgbClr val="0070C0"/>
                </a:solidFill>
                <a:latin typeface="Sylfaen" panose="010A0502050306030303" pitchFamily="18" charset="0"/>
              </a:rPr>
              <a:t> </a:t>
            </a:r>
            <a:r>
              <a:rPr lang="en-US" sz="2900" b="1" dirty="0" err="1" smtClean="0">
                <a:solidFill>
                  <a:srgbClr val="0070C0"/>
                </a:solidFill>
                <a:latin typeface="Sylfaen" panose="010A0502050306030303" pitchFamily="18" charset="0"/>
              </a:rPr>
              <a:t>კარტოფილის</a:t>
            </a:r>
            <a:r>
              <a:rPr lang="en-US" sz="2900" b="1" dirty="0" smtClean="0">
                <a:solidFill>
                  <a:srgbClr val="0070C0"/>
                </a:solidFill>
                <a:latin typeface="Sylfaen" panose="010A0502050306030303" pitchFamily="18" charset="0"/>
              </a:rPr>
              <a:t> </a:t>
            </a:r>
            <a:r>
              <a:rPr lang="en-US" sz="2900" b="1" dirty="0" err="1" smtClean="0">
                <a:solidFill>
                  <a:srgbClr val="0070C0"/>
                </a:solidFill>
                <a:latin typeface="Sylfaen" panose="010A0502050306030303" pitchFamily="18" charset="0"/>
              </a:rPr>
              <a:t>ანათლით</a:t>
            </a:r>
            <a:r>
              <a:rPr lang="ka-GE" sz="2900" b="1" dirty="0" smtClean="0">
                <a:solidFill>
                  <a:srgbClr val="0070C0"/>
                </a:solidFill>
                <a:latin typeface="Sylfaen" panose="010A0502050306030303" pitchFamily="18" charset="0"/>
              </a:rPr>
              <a:t>:</a:t>
            </a:r>
            <a:endParaRPr lang="en-US" sz="2900" b="1" dirty="0" smtClean="0">
              <a:solidFill>
                <a:srgbClr val="0070C0"/>
              </a:solidFill>
              <a:latin typeface="Sylfaen" panose="010A0502050306030303" pitchFamily="18" charset="0"/>
            </a:endParaRPr>
          </a:p>
          <a:p>
            <a:pPr lvl="0">
              <a:buNone/>
            </a:pPr>
            <a:endParaRPr lang="en-US" sz="2900" dirty="0" smtClean="0">
              <a:latin typeface="Sylfaen" panose="010A0502050306030303" pitchFamily="18" charset="0"/>
            </a:endParaRPr>
          </a:p>
          <a:p>
            <a:r>
              <a:rPr lang="en-US" sz="2900" b="1" dirty="0" smtClean="0">
                <a:latin typeface="Sylfaen" panose="010A0502050306030303" pitchFamily="18" charset="0"/>
              </a:rPr>
              <a:t> </a:t>
            </a:r>
            <a:r>
              <a:rPr lang="en-US" sz="2900" dirty="0" err="1" smtClean="0">
                <a:latin typeface="Sylfaen" panose="010A0502050306030303" pitchFamily="18" charset="0"/>
              </a:rPr>
              <a:t>ჩაასხით</a:t>
            </a:r>
            <a:r>
              <a:rPr lang="en-US" sz="2900" dirty="0" smtClean="0">
                <a:latin typeface="Sylfaen" panose="010A0502050306030303" pitchFamily="18" charset="0"/>
              </a:rPr>
              <a:t> 2 </a:t>
            </a:r>
            <a:r>
              <a:rPr lang="en-US" sz="2900" dirty="0" err="1" smtClean="0">
                <a:latin typeface="Sylfaen" panose="010A0502050306030303" pitchFamily="18" charset="0"/>
              </a:rPr>
              <a:t>ჭიქაში</a:t>
            </a:r>
            <a:r>
              <a:rPr lang="en-US" sz="2900" dirty="0" smtClean="0">
                <a:latin typeface="Sylfaen" panose="010A0502050306030303" pitchFamily="18" charset="0"/>
              </a:rPr>
              <a:t> 150 </a:t>
            </a:r>
            <a:r>
              <a:rPr lang="en-US" sz="2900" dirty="0" err="1" smtClean="0">
                <a:latin typeface="Sylfaen" panose="010A0502050306030303" pitchFamily="18" charset="0"/>
              </a:rPr>
              <a:t>მლ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ონკანის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წყალი</a:t>
            </a:r>
            <a:endParaRPr lang="ka-GE" sz="2900" dirty="0" smtClean="0">
              <a:latin typeface="Sylfaen" panose="010A0502050306030303" pitchFamily="18" charset="0"/>
            </a:endParaRPr>
          </a:p>
          <a:p>
            <a:pPr lvl="0"/>
            <a:r>
              <a:rPr lang="en-US" sz="2900" dirty="0" err="1" smtClean="0">
                <a:latin typeface="Sylfaen" panose="010A0502050306030303" pitchFamily="18" charset="0"/>
              </a:rPr>
              <a:t>ჩაყარეთ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მხოლოდ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ერთ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ჭიქაში</a:t>
            </a:r>
            <a:r>
              <a:rPr lang="en-US" sz="2900" dirty="0" smtClean="0">
                <a:latin typeface="Sylfaen" panose="010A0502050306030303" pitchFamily="18" charset="0"/>
              </a:rPr>
              <a:t> 3 </a:t>
            </a:r>
            <a:r>
              <a:rPr lang="en-US" sz="2900" dirty="0" err="1" smtClean="0">
                <a:latin typeface="Sylfaen" panose="010A0502050306030303" pitchFamily="18" charset="0"/>
              </a:rPr>
              <a:t>კოვზი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სუფრის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მარილი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და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მონიშნეთ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ეს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ჭიქა</a:t>
            </a:r>
            <a:r>
              <a:rPr lang="en-US" sz="2900" dirty="0" smtClean="0">
                <a:latin typeface="Sylfaen" panose="010A0502050306030303" pitchFamily="18" charset="0"/>
              </a:rPr>
              <a:t>: </a:t>
            </a:r>
            <a:r>
              <a:rPr lang="en-US" sz="2900" dirty="0" err="1" smtClean="0">
                <a:latin typeface="Sylfaen" panose="010A0502050306030303" pitchFamily="18" charset="0"/>
              </a:rPr>
              <a:t>დააწერეთ</a:t>
            </a:r>
            <a:r>
              <a:rPr lang="en-US" sz="2900" dirty="0" smtClean="0">
                <a:latin typeface="Sylfaen" panose="010A0502050306030303" pitchFamily="18" charset="0"/>
              </a:rPr>
              <a:t> “</a:t>
            </a:r>
            <a:r>
              <a:rPr lang="en-US" sz="2900" dirty="0" err="1" smtClean="0">
                <a:latin typeface="Sylfaen" panose="010A0502050306030303" pitchFamily="18" charset="0"/>
              </a:rPr>
              <a:t>სუფრის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მარილი</a:t>
            </a:r>
            <a:r>
              <a:rPr lang="en-US" sz="2900" dirty="0" smtClean="0">
                <a:latin typeface="Sylfaen" panose="010A0502050306030303" pitchFamily="18" charset="0"/>
              </a:rPr>
              <a:t>”. </a:t>
            </a:r>
            <a:r>
              <a:rPr lang="en-US" sz="2900" dirty="0" err="1" smtClean="0">
                <a:latin typeface="Sylfaen" panose="010A0502050306030303" pitchFamily="18" charset="0"/>
              </a:rPr>
              <a:t>მეორე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ჭიქას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ნუ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მონიშნავთ</a:t>
            </a:r>
            <a:r>
              <a:rPr lang="en-US" sz="2900" dirty="0" smtClean="0">
                <a:latin typeface="Sylfaen" panose="010A0502050306030303" pitchFamily="18" charset="0"/>
              </a:rPr>
              <a:t>.</a:t>
            </a:r>
            <a:endParaRPr lang="ka-GE" sz="2900" dirty="0" smtClean="0">
              <a:latin typeface="Sylfaen" panose="010A0502050306030303" pitchFamily="18" charset="0"/>
            </a:endParaRPr>
          </a:p>
          <a:p>
            <a:r>
              <a:rPr lang="en-US" sz="2900" dirty="0" smtClean="0">
                <a:latin typeface="Sylfaen" panose="010A0502050306030303" pitchFamily="18" charset="0"/>
              </a:rPr>
              <a:t>    </a:t>
            </a:r>
            <a:r>
              <a:rPr lang="en-US" sz="2900" dirty="0" err="1" smtClean="0">
                <a:latin typeface="Sylfaen" panose="010A0502050306030303" pitchFamily="18" charset="0"/>
              </a:rPr>
              <a:t>დაამზადეთ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კარტოფილის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გორგლის</a:t>
            </a:r>
            <a:r>
              <a:rPr lang="en-US" sz="2900" dirty="0" smtClean="0">
                <a:latin typeface="Sylfaen" panose="010A0502050306030303" pitchFamily="18" charset="0"/>
              </a:rPr>
              <a:t> 2 </a:t>
            </a:r>
            <a:r>
              <a:rPr lang="en-US" sz="2900" dirty="0" err="1" smtClean="0">
                <a:latin typeface="Sylfaen" panose="010A0502050306030303" pitchFamily="18" charset="0"/>
              </a:rPr>
              <a:t>ანათალი</a:t>
            </a:r>
            <a:r>
              <a:rPr lang="en-US" sz="2900" dirty="0" smtClean="0">
                <a:latin typeface="Sylfaen" panose="010A0502050306030303" pitchFamily="18" charset="0"/>
              </a:rPr>
              <a:t> (</a:t>
            </a:r>
            <a:r>
              <a:rPr lang="en-US" sz="2900" dirty="0" err="1" smtClean="0">
                <a:latin typeface="Sylfaen" panose="010A0502050306030303" pitchFamily="18" charset="0"/>
              </a:rPr>
              <a:t>დაახლოებით</a:t>
            </a:r>
            <a:r>
              <a:rPr lang="en-US" sz="2900" dirty="0" smtClean="0">
                <a:latin typeface="Sylfaen" panose="010A0502050306030303" pitchFamily="18" charset="0"/>
              </a:rPr>
              <a:t> 2 </a:t>
            </a:r>
            <a:r>
              <a:rPr lang="en-US" sz="2900" dirty="0" err="1" smtClean="0">
                <a:latin typeface="Sylfaen" panose="010A0502050306030303" pitchFamily="18" charset="0"/>
              </a:rPr>
              <a:t>სმ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სისქის</a:t>
            </a:r>
            <a:r>
              <a:rPr lang="en-US" sz="2900" dirty="0" smtClean="0">
                <a:latin typeface="Sylfaen" panose="010A0502050306030303" pitchFamily="18" charset="0"/>
              </a:rPr>
              <a:t>).</a:t>
            </a:r>
          </a:p>
          <a:p>
            <a:pPr lvl="0"/>
            <a:r>
              <a:rPr lang="en-US" sz="2900" dirty="0" err="1" smtClean="0">
                <a:latin typeface="Sylfaen" panose="010A0502050306030303" pitchFamily="18" charset="0"/>
              </a:rPr>
              <a:t>ექსპერიმენტის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განმავლობაში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რამდენჯერმე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უნდა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შეაფასოთ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როგორი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სიმაგრისაა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ანათლები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შეფასება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გააკეთეთ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ასე</a:t>
            </a:r>
            <a:r>
              <a:rPr lang="en-US" sz="2900" dirty="0" smtClean="0">
                <a:latin typeface="Sylfaen" panose="010A0502050306030303" pitchFamily="18" charset="0"/>
              </a:rPr>
              <a:t>: “</a:t>
            </a:r>
            <a:r>
              <a:rPr lang="en-US" sz="2900" dirty="0" err="1" smtClean="0">
                <a:latin typeface="Sylfaen" panose="010A0502050306030303" pitchFamily="18" charset="0"/>
              </a:rPr>
              <a:t>მკვრივი</a:t>
            </a:r>
            <a:r>
              <a:rPr lang="en-US" sz="2900" dirty="0" smtClean="0">
                <a:latin typeface="Sylfaen" panose="010A0502050306030303" pitchFamily="18" charset="0"/>
              </a:rPr>
              <a:t>”, </a:t>
            </a:r>
            <a:r>
              <a:rPr lang="en-US" sz="2900" dirty="0" err="1" smtClean="0">
                <a:latin typeface="Sylfaen" panose="010A0502050306030303" pitchFamily="18" charset="0"/>
              </a:rPr>
              <a:t>ან</a:t>
            </a:r>
            <a:r>
              <a:rPr lang="en-US" sz="2900" dirty="0" smtClean="0">
                <a:latin typeface="Sylfaen" panose="010A0502050306030303" pitchFamily="18" charset="0"/>
              </a:rPr>
              <a:t> “</a:t>
            </a:r>
            <a:r>
              <a:rPr lang="en-US" sz="2900" dirty="0" err="1" smtClean="0">
                <a:latin typeface="Sylfaen" panose="010A0502050306030303" pitchFamily="18" charset="0"/>
              </a:rPr>
              <a:t>რბილი</a:t>
            </a:r>
            <a:r>
              <a:rPr lang="en-US" sz="2900" dirty="0" smtClean="0">
                <a:latin typeface="Sylfaen" panose="010A0502050306030303" pitchFamily="18" charset="0"/>
              </a:rPr>
              <a:t>”. </a:t>
            </a:r>
            <a:r>
              <a:rPr lang="en-US" sz="2900" dirty="0" err="1" smtClean="0">
                <a:latin typeface="Sylfaen" panose="010A0502050306030303" pitchFamily="18" charset="0"/>
              </a:rPr>
              <a:t>შეაფასეთ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აგრეთვე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რამდენად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დრეკადია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ანათალი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ამისათვის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სცადეთ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ფრთხილად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მისი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გადაღუნვა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შეფასება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გააკეთეთ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ასე</a:t>
            </a:r>
            <a:r>
              <a:rPr lang="en-US" sz="2900" dirty="0" smtClean="0">
                <a:latin typeface="Sylfaen" panose="010A0502050306030303" pitchFamily="18" charset="0"/>
              </a:rPr>
              <a:t>: “</a:t>
            </a:r>
            <a:r>
              <a:rPr lang="en-US" sz="2900" dirty="0" err="1" smtClean="0">
                <a:latin typeface="Sylfaen" panose="010A0502050306030303" pitchFamily="18" charset="0"/>
              </a:rPr>
              <a:t>ძალიან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ხისტი</a:t>
            </a:r>
            <a:r>
              <a:rPr lang="en-US" sz="2900" dirty="0" smtClean="0">
                <a:latin typeface="Sylfaen" panose="010A0502050306030303" pitchFamily="18" charset="0"/>
              </a:rPr>
              <a:t>” </a:t>
            </a:r>
            <a:r>
              <a:rPr lang="en-US" sz="2900" dirty="0" err="1" smtClean="0">
                <a:latin typeface="Sylfaen" panose="010A0502050306030303" pitchFamily="18" charset="0"/>
              </a:rPr>
              <a:t>ან</a:t>
            </a:r>
            <a:r>
              <a:rPr lang="en-US" sz="2900" dirty="0" smtClean="0">
                <a:latin typeface="Sylfaen" panose="010A0502050306030303" pitchFamily="18" charset="0"/>
              </a:rPr>
              <a:t> “ </a:t>
            </a:r>
            <a:r>
              <a:rPr lang="en-US" sz="2900" dirty="0" err="1" smtClean="0">
                <a:latin typeface="Sylfaen" panose="010A0502050306030303" pitchFamily="18" charset="0"/>
              </a:rPr>
              <a:t>შედარებით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დრეკადი</a:t>
            </a:r>
            <a:r>
              <a:rPr lang="en-US" sz="2900" dirty="0" smtClean="0">
                <a:latin typeface="Sylfaen" panose="010A0502050306030303" pitchFamily="18" charset="0"/>
              </a:rPr>
              <a:t>”</a:t>
            </a:r>
          </a:p>
          <a:p>
            <a:pPr lvl="0"/>
            <a:r>
              <a:rPr lang="en-US" sz="2900" dirty="0" err="1" smtClean="0">
                <a:latin typeface="Sylfaen" panose="010A0502050306030303" pitchFamily="18" charset="0"/>
              </a:rPr>
              <a:t>პირველი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შეფასება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კეთდება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ანათლების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წყალში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ჩადებამდე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შეიტანეთ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შეფასება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ცხრილში</a:t>
            </a:r>
            <a:endParaRPr lang="en-US" sz="2900" dirty="0" smtClean="0">
              <a:latin typeface="Sylfaen" panose="010A0502050306030303" pitchFamily="18" charset="0"/>
            </a:endParaRPr>
          </a:p>
          <a:p>
            <a:pPr lvl="0"/>
            <a:r>
              <a:rPr lang="en-GB" sz="2900" dirty="0" smtClean="0">
                <a:latin typeface="Sylfaen" panose="010A0502050306030303" pitchFamily="18" charset="0"/>
              </a:rPr>
              <a:t>ჩ</a:t>
            </a:r>
            <a:r>
              <a:rPr lang="en-US" sz="2900" dirty="0" err="1" smtClean="0">
                <a:latin typeface="Sylfaen" panose="010A0502050306030303" pitchFamily="18" charset="0"/>
              </a:rPr>
              <a:t>ადეთ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ანათლები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წყალში</a:t>
            </a:r>
            <a:r>
              <a:rPr lang="en-US" sz="2900" dirty="0" smtClean="0">
                <a:latin typeface="Sylfaen" panose="010A0502050306030303" pitchFamily="18" charset="0"/>
              </a:rPr>
              <a:t>: </a:t>
            </a:r>
            <a:r>
              <a:rPr lang="en-US" sz="2900" dirty="0" err="1" smtClean="0">
                <a:latin typeface="Sylfaen" panose="010A0502050306030303" pitchFamily="18" charset="0"/>
              </a:rPr>
              <a:t>თითო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ჭიქაში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თითო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ანათალი</a:t>
            </a:r>
            <a:r>
              <a:rPr lang="en-US" sz="2900" dirty="0" smtClean="0">
                <a:latin typeface="Sylfaen" panose="010A0502050306030303" pitchFamily="18" charset="0"/>
              </a:rPr>
              <a:t>. </a:t>
            </a:r>
            <a:r>
              <a:rPr lang="en-US" sz="2900" dirty="0" err="1" smtClean="0">
                <a:latin typeface="Sylfaen" panose="010A0502050306030303" pitchFamily="18" charset="0"/>
              </a:rPr>
              <a:t>მომდევნო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შეფასებები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გააკეთეთ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ცხრილის</a:t>
            </a:r>
            <a:r>
              <a:rPr lang="en-US" sz="2900" dirty="0" smtClean="0">
                <a:latin typeface="Sylfaen" panose="010A0502050306030303" pitchFamily="18" charset="0"/>
              </a:rPr>
              <a:t> </a:t>
            </a:r>
            <a:r>
              <a:rPr lang="en-US" sz="2900" dirty="0" err="1" smtClean="0">
                <a:latin typeface="Sylfaen" panose="010A0502050306030303" pitchFamily="18" charset="0"/>
              </a:rPr>
              <a:t>მიხედვით</a:t>
            </a:r>
            <a:r>
              <a:rPr lang="en-US" sz="2900" dirty="0" smtClean="0">
                <a:latin typeface="Sylfaen" panose="010A0502050306030303" pitchFamily="18" charset="0"/>
              </a:rPr>
              <a:t>.</a:t>
            </a:r>
          </a:p>
          <a:p>
            <a:pPr marL="0" indent="0">
              <a:buNone/>
            </a:pPr>
            <a:endParaRPr lang="en-US" sz="2900" dirty="0">
              <a:latin typeface="Sylfaen" panose="010A0502050306030303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476" y="1447800"/>
            <a:ext cx="7886700" cy="1031874"/>
          </a:xfrm>
        </p:spPr>
        <p:txBody>
          <a:bodyPr/>
          <a:lstStyle/>
          <a:p>
            <a:r>
              <a:rPr lang="ka-GE" dirty="0" smtClean="0">
                <a:solidFill>
                  <a:srgbClr val="0070C0"/>
                </a:solidFill>
              </a:rPr>
              <a:t>                  დაკვირვების ცხრილი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b="1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pPr fontAlgn="t"/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407687"/>
              </p:ext>
            </p:extLst>
          </p:nvPr>
        </p:nvGraphicFramePr>
        <p:xfrm>
          <a:off x="380998" y="2725334"/>
          <a:ext cx="8382003" cy="3551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7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94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53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974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013"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301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53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წყალში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მოთავსებამდე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წყალში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მოთავსებიდან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7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წუთის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შემდეგ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წყალში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მოთავსებიდან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14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წუთის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შემდეგ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წყალში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მოთავსებიდან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21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წუთის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შემდეგ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წყალში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მოთავსებიდან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28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წუთის</a:t>
                      </a:r>
                      <a:r>
                        <a:rPr lang="en-US" sz="1200" b="1" dirty="0">
                          <a:latin typeface="Sylfae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200" b="1" dirty="0" err="1">
                          <a:latin typeface="Sylfaen"/>
                          <a:ea typeface="Times New Roman"/>
                          <a:cs typeface="Times New Roman"/>
                        </a:rPr>
                        <a:t>შემდეგ</a:t>
                      </a:r>
                      <a:endParaRPr lang="en-US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350"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Sylfaen"/>
                          <a:ea typeface="Times New Roman"/>
                          <a:cs typeface="Times New Roman"/>
                        </a:rPr>
                        <a:t>შეაფასეთ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Sylfaen"/>
                          <a:ea typeface="Times New Roman"/>
                          <a:cs typeface="Times New Roman"/>
                        </a:rPr>
                        <a:t>ანათლის სიმაგრე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latin typeface="Sylfaen"/>
                          <a:ea typeface="Times New Roman"/>
                          <a:cs typeface="Times New Roman"/>
                        </a:rPr>
                        <a:t>მარილიან წყალში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Sylfaen"/>
                          <a:ea typeface="Times New Roman"/>
                          <a:cs typeface="Times New Roman"/>
                        </a:rPr>
                        <a:t>მკვრივი</a:t>
                      </a: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mtClean="0">
                          <a:latin typeface="Sylfaen"/>
                          <a:ea typeface="Times New Roman"/>
                          <a:cs typeface="Times New Roman"/>
                        </a:rPr>
                        <a:t>ონკანის წყალში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Sylfaen"/>
                          <a:ea typeface="Times New Roman"/>
                          <a:cs typeface="Times New Roman"/>
                        </a:rPr>
                        <a:t>რბილი</a:t>
                      </a: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350"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Sylfaen"/>
                          <a:ea typeface="Times New Roman"/>
                          <a:cs typeface="Times New Roman"/>
                        </a:rPr>
                        <a:t>შეაფასეთ დრეკადობა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>
                          <a:latin typeface="Sylfaen"/>
                          <a:ea typeface="Times New Roman"/>
                          <a:cs typeface="Times New Roman"/>
                        </a:rPr>
                        <a:t>მარილიან წყალში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Sylfaen"/>
                          <a:ea typeface="Times New Roman"/>
                          <a:cs typeface="Times New Roman"/>
                        </a:rPr>
                        <a:t>დრეკადი</a:t>
                      </a: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83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latin typeface="Sylfaen"/>
                          <a:ea typeface="Times New Roman"/>
                          <a:cs typeface="Times New Roman"/>
                        </a:rPr>
                        <a:t>ონკანის წყალში</a:t>
                      </a:r>
                      <a:endParaRPr lang="en-US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Sylfaen"/>
                          <a:ea typeface="Times New Roman"/>
                          <a:cs typeface="Times New Roman"/>
                        </a:rPr>
                        <a:t>ხისტი</a:t>
                      </a: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Sylfae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579" y="53340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ka-GE" dirty="0" smtClean="0"/>
              <a:t>            </a:t>
            </a:r>
            <a:r>
              <a:rPr lang="ka-GE" dirty="0" smtClean="0">
                <a:solidFill>
                  <a:srgbClr val="0070C0"/>
                </a:solidFill>
              </a:rPr>
              <a:t>ბუნებისმეტყველების სწავლების მნიშვნელობა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79" y="1801813"/>
            <a:ext cx="7886700" cy="4351338"/>
          </a:xfrm>
        </p:spPr>
        <p:txBody>
          <a:bodyPr>
            <a:normAutofit lnSpcReduction="10000"/>
          </a:bodyPr>
          <a:lstStyle/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ბუნებისმეტყველების სწავლებამ მოსწავლეებს უნდა: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endParaRPr lang="ka-GE" dirty="0">
              <a:latin typeface="Sylfaen" pitchFamily="18" charset="0"/>
              <a:cs typeface="Times New Roman" pitchFamily="18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 გაუღვივოს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ინტერესი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საბუნებისმეტყველო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დისციპლინების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მიმართ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;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 ხელი შეუწყოს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საბუნებისმეტყველო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მეცნიერებების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მნიშვნელობის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გააზრება</a:t>
            </a:r>
            <a:r>
              <a:rPr lang="ka-GE" dirty="0" smtClean="0">
                <a:latin typeface="Sylfaen" pitchFamily="18" charset="0"/>
                <a:cs typeface="Times New Roman" pitchFamily="18" charset="0"/>
              </a:rPr>
              <a:t>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;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 აღუძრას </a:t>
            </a:r>
            <a:r>
              <a:rPr lang="en-US" dirty="0" err="1" smtClean="0">
                <a:latin typeface="Sylfaen" pitchFamily="18" charset="0"/>
                <a:cs typeface="Times New Roman" pitchFamily="18" charset="0"/>
              </a:rPr>
              <a:t>ინტერესი</a:t>
            </a:r>
            <a:r>
              <a:rPr lang="en-US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ylfaen" pitchFamily="18" charset="0"/>
                <a:cs typeface="Times New Roman" pitchFamily="18" charset="0"/>
              </a:rPr>
              <a:t>მეცნიერული</a:t>
            </a:r>
            <a:r>
              <a:rPr lang="en-US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ylfaen" pitchFamily="18" charset="0"/>
                <a:cs typeface="Times New Roman" pitchFamily="18" charset="0"/>
              </a:rPr>
              <a:t>კვლევისა</a:t>
            </a:r>
            <a:r>
              <a:rPr lang="en-US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ylfaen" pitchFamily="18" charset="0"/>
                <a:cs typeface="Times New Roman" pitchFamily="18" charset="0"/>
              </a:rPr>
              <a:t>და</a:t>
            </a:r>
            <a:r>
              <a:rPr lang="en-US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ylfaen" pitchFamily="18" charset="0"/>
                <a:cs typeface="Times New Roman" pitchFamily="18" charset="0"/>
              </a:rPr>
              <a:t>სიახლეების</a:t>
            </a:r>
            <a:r>
              <a:rPr lang="en-US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Sylfaen" pitchFamily="18" charset="0"/>
                <a:cs typeface="Times New Roman" pitchFamily="18" charset="0"/>
              </a:rPr>
              <a:t>მიმართ</a:t>
            </a:r>
            <a:r>
              <a:rPr lang="en-US" dirty="0" smtClean="0">
                <a:latin typeface="Sylfaen" pitchFamily="18" charset="0"/>
                <a:cs typeface="Times New Roman" pitchFamily="18" charset="0"/>
              </a:rPr>
              <a:t>;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გამოუმუშაოს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თანამშრომლობის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სურვილი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;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ჩამოუყალიბოს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გარემოზე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ზრუნვა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და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პასუხისმგებლობა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;</a:t>
            </a:r>
            <a:endParaRPr lang="en-US" dirty="0" smtClean="0">
              <a:latin typeface="Arial" charset="0"/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ka-GE" dirty="0" smtClean="0">
                <a:latin typeface="Sylfaen" pitchFamily="18" charset="0"/>
                <a:cs typeface="Times New Roman" pitchFamily="18" charset="0"/>
              </a:rPr>
              <a:t> გაიაზროს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უსაფრთხო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ცხოვრების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წესის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დაცვის</a:t>
            </a:r>
            <a:r>
              <a:rPr lang="fr-FR" dirty="0" smtClean="0">
                <a:latin typeface="Sylfaen" pitchFamily="18" charset="0"/>
                <a:cs typeface="Times New Roman" pitchFamily="18" charset="0"/>
              </a:rPr>
              <a:t> </a:t>
            </a:r>
            <a:r>
              <a:rPr lang="fr-FR" dirty="0" err="1" smtClean="0">
                <a:latin typeface="Sylfaen" pitchFamily="18" charset="0"/>
                <a:cs typeface="Times New Roman" pitchFamily="18" charset="0"/>
              </a:rPr>
              <a:t>მნიშვნელობ</a:t>
            </a:r>
            <a:r>
              <a:rPr lang="ka-GE" dirty="0" smtClean="0">
                <a:latin typeface="Sylfaen" pitchFamily="18" charset="0"/>
                <a:cs typeface="Times New Roman" pitchFamily="18" charset="0"/>
              </a:rPr>
              <a:t>ა საკუთარი ჯანმრთელობისა და გარშემო მყოფებისთვის </a:t>
            </a:r>
            <a:endParaRPr lang="en-US" dirty="0"/>
          </a:p>
        </p:txBody>
      </p:sp>
      <p:pic>
        <p:nvPicPr>
          <p:cNvPr id="4" name="Audio 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82000" y="6096000"/>
            <a:ext cx="609600" cy="6096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37"/>
    </mc:Choice>
    <mc:Fallback xmlns="">
      <p:transition spd="slow" advTm="673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163" y="1179937"/>
            <a:ext cx="6534150" cy="1325563"/>
          </a:xfrm>
        </p:spPr>
        <p:txBody>
          <a:bodyPr>
            <a:normAutofit/>
          </a:bodyPr>
          <a:lstStyle/>
          <a:p>
            <a:pPr algn="ctr"/>
            <a:r>
              <a:rPr lang="ka-GE" dirty="0" smtClean="0">
                <a:solidFill>
                  <a:srgbClr val="0070C0"/>
                </a:solidFill>
              </a:rPr>
              <a:t> ბუნებისმეტყველების სწავლების მეთოდები: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163" y="2898406"/>
            <a:ext cx="7886700" cy="4351338"/>
          </a:xfrm>
        </p:spPr>
        <p:txBody>
          <a:bodyPr>
            <a:normAutofit/>
          </a:bodyPr>
          <a:lstStyle/>
          <a:p>
            <a:r>
              <a:rPr lang="ka-GE" b="1" dirty="0" smtClean="0"/>
              <a:t>დაკვირვება</a:t>
            </a:r>
          </a:p>
          <a:p>
            <a:r>
              <a:rPr lang="ka-GE" b="1" dirty="0" smtClean="0"/>
              <a:t>ცდა და ექსპერიმენტი                                       </a:t>
            </a:r>
          </a:p>
          <a:p>
            <a:r>
              <a:rPr lang="ka-GE" b="1" dirty="0" smtClean="0"/>
              <a:t>ექსკურსია და ექსპედიცია</a:t>
            </a:r>
          </a:p>
          <a:p>
            <a:r>
              <a:rPr lang="ka-GE" b="1" dirty="0" smtClean="0"/>
              <a:t>სასწავლო თამაშები </a:t>
            </a:r>
          </a:p>
          <a:p>
            <a:r>
              <a:rPr lang="ka-GE" b="1" dirty="0" smtClean="0"/>
              <a:t>საბუნებისმეტყველო ტექსტის გაგება </a:t>
            </a:r>
          </a:p>
          <a:p>
            <a:r>
              <a:rPr lang="ka-GE" b="1" dirty="0" smtClean="0"/>
              <a:t>ილუსტრაციებზე, რუკებზე და მონაცემებზე მუშაობა</a:t>
            </a:r>
          </a:p>
          <a:p>
            <a:r>
              <a:rPr lang="ka-GE" b="1" dirty="0" smtClean="0"/>
              <a:t>საკლასო დისკუსია და სხვა</a:t>
            </a:r>
            <a:endParaRPr lang="en-US" dirty="0"/>
          </a:p>
        </p:txBody>
      </p:sp>
      <p:pic>
        <p:nvPicPr>
          <p:cNvPr id="4" name="Picture 4" descr="0511-0908-2808-1650_Wacky_Science_Teacher_Doing_a_Lab_Experiment_clipart_imag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1535113"/>
            <a:ext cx="2286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0511-0703-2215-1516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40732" y="4800600"/>
            <a:ext cx="1752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6629400" cy="1143000"/>
          </a:xfrm>
        </p:spPr>
        <p:txBody>
          <a:bodyPr/>
          <a:lstStyle/>
          <a:p>
            <a:r>
              <a:rPr lang="ka-GE" dirty="0" smtClean="0">
                <a:solidFill>
                  <a:srgbClr val="0070C0"/>
                </a:solidFill>
              </a:rPr>
              <a:t>               ცდა და ექსპერიმენტი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6781800" cy="4267200"/>
          </a:xfrm>
        </p:spPr>
        <p:txBody>
          <a:bodyPr>
            <a:normAutofit/>
          </a:bodyPr>
          <a:lstStyle/>
          <a:p>
            <a:pPr>
              <a:buNone/>
              <a:defRPr/>
            </a:pPr>
            <a:r>
              <a:rPr lang="ka-GE" b="1" dirty="0" smtClean="0"/>
              <a:t>                                       </a:t>
            </a:r>
            <a:r>
              <a:rPr lang="az-Latn-AZ" b="1" dirty="0" smtClean="0">
                <a:solidFill>
                  <a:srgbClr val="0070C0"/>
                </a:solidFill>
              </a:rPr>
              <a:t>მეთოდის აღწერა: </a:t>
            </a:r>
            <a:endParaRPr lang="ka-GE" b="1" dirty="0" smtClean="0">
              <a:solidFill>
                <a:srgbClr val="0070C0"/>
              </a:solidFill>
            </a:endParaRPr>
          </a:p>
          <a:p>
            <a:pPr indent="19050">
              <a:buNone/>
              <a:defRPr/>
            </a:pPr>
            <a:r>
              <a:rPr lang="az-Latn-AZ" dirty="0" smtClean="0">
                <a:latin typeface="Sylfaen" panose="010A0502050306030303" pitchFamily="18" charset="0"/>
              </a:rPr>
              <a:t>ცდებს, ექსპერიმენტებს და სხვა სახის პრაქტიკულ სამუშაოებს განსაკუთრებით დიდი მნიშვნელობა აქვ</a:t>
            </a:r>
            <a:r>
              <a:rPr lang="ka-GE" dirty="0" smtClean="0">
                <a:latin typeface="Sylfaen" panose="010A0502050306030303" pitchFamily="18" charset="0"/>
              </a:rPr>
              <a:t>ს </a:t>
            </a:r>
            <a:r>
              <a:rPr lang="az-Latn-AZ" dirty="0" smtClean="0">
                <a:latin typeface="Sylfaen" panose="010A0502050306030303" pitchFamily="18" charset="0"/>
              </a:rPr>
              <a:t>ბუნებისმეტყველების შესწავლისას. ცდები და ექსპერიმენტ</a:t>
            </a:r>
            <a:r>
              <a:rPr lang="ka-GE" dirty="0" smtClean="0">
                <a:latin typeface="Sylfaen" panose="010A0502050306030303" pitchFamily="18" charset="0"/>
              </a:rPr>
              <a:t>ებ</a:t>
            </a:r>
            <a:r>
              <a:rPr lang="az-Latn-AZ" dirty="0" smtClean="0">
                <a:latin typeface="Sylfaen" panose="010A0502050306030303" pitchFamily="18" charset="0"/>
              </a:rPr>
              <a:t>ი საშუალებას იძლევა საკლასო ოთახის პირობებში ხელოვნურად წარმოვადგინოთ ზოგიერთი ბუნებრივი მოვლენა, შევამოწმოთ მოსწავლეთა მიერ გამოთქმული ვარაუდი. მოსწავლეთა მიერ ჩატარებული ცდები და ექსპერიმენტები წინაპირობაა საიმისოდ, რომ მათ მიღებული ცოდნა პრაქტიკულ საქმიანობაში </a:t>
            </a:r>
            <a:r>
              <a:rPr lang="ka-GE" dirty="0" smtClean="0">
                <a:latin typeface="Sylfaen" panose="010A0502050306030303" pitchFamily="18" charset="0"/>
              </a:rPr>
              <a:t>წარმატებით </a:t>
            </a:r>
            <a:r>
              <a:rPr lang="az-Latn-AZ" dirty="0" smtClean="0">
                <a:latin typeface="Sylfaen" panose="010A0502050306030303" pitchFamily="18" charset="0"/>
              </a:rPr>
              <a:t>გამოიყენონ. </a:t>
            </a:r>
            <a:endParaRPr lang="en-US" dirty="0" smtClean="0">
              <a:latin typeface="Sylfaen" panose="010A0502050306030303" pitchFamily="18" charset="0"/>
            </a:endParaRPr>
          </a:p>
          <a:p>
            <a:endParaRPr lang="en-US" dirty="0"/>
          </a:p>
        </p:txBody>
      </p:sp>
      <p:pic>
        <p:nvPicPr>
          <p:cNvPr id="4" name="Picture 2" descr="C:\Users\user\Desktop\maiko bliadze\masalebi\cda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2800" y="1636060"/>
            <a:ext cx="1524000" cy="214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7850" y="838200"/>
            <a:ext cx="6934200" cy="1325563"/>
          </a:xfrm>
        </p:spPr>
        <p:txBody>
          <a:bodyPr>
            <a:noAutofit/>
          </a:bodyPr>
          <a:lstStyle/>
          <a:p>
            <a:r>
              <a:rPr lang="ka-GE" sz="2400" dirty="0" smtClean="0"/>
              <a:t>     </a:t>
            </a:r>
            <a:r>
              <a:rPr lang="ka-GE" sz="2400" dirty="0" smtClean="0">
                <a:solidFill>
                  <a:srgbClr val="0070C0"/>
                </a:solidFill>
              </a:rPr>
              <a:t>ცდა,ექსპერიმენტი, მოსწავლეებს უნვითარებს ისეთ  უნარ-ჩვევებს, როგორიცაა: 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8697" y="2286000"/>
            <a:ext cx="5334000" cy="4351338"/>
          </a:xfrm>
        </p:spPr>
        <p:txBody>
          <a:bodyPr>
            <a:normAutofit fontScale="92500" lnSpcReduction="10000"/>
          </a:bodyPr>
          <a:lstStyle/>
          <a:p>
            <a:r>
              <a:rPr lang="ka-GE" sz="2800" dirty="0" smtClean="0"/>
              <a:t>ბუნების ობიექტებისა და მოვლენათა შესახებ ცნებების ჩამოყალიბება; </a:t>
            </a:r>
          </a:p>
          <a:p>
            <a:r>
              <a:rPr lang="ka-GE" sz="2800" dirty="0" smtClean="0"/>
              <a:t>ინფორმაციის შეგროვების, განზოგადების, შედარების, ანალიზისა და დასკვნების გაკეთების უნარის ჩამოყალიბება-განვითარება; </a:t>
            </a:r>
          </a:p>
          <a:p>
            <a:r>
              <a:rPr lang="ka-GE" sz="2800" dirty="0" smtClean="0"/>
              <a:t>ყურადღების კონცენტრაცია, ინტერესი, პასუხისმგებლობა, მაძიებლობა, დამოუკიდებლობა, </a:t>
            </a:r>
            <a:r>
              <a:rPr lang="ka-GE" sz="3000" dirty="0" smtClean="0"/>
              <a:t>აღმოჩენა. </a:t>
            </a:r>
          </a:p>
          <a:p>
            <a:endParaRPr lang="ka-GE" dirty="0" smtClean="0"/>
          </a:p>
          <a:p>
            <a:endParaRPr lang="en-US" dirty="0"/>
          </a:p>
        </p:txBody>
      </p:sp>
      <p:pic>
        <p:nvPicPr>
          <p:cNvPr id="4" name="Picture 2" descr="C:\Users\user\Desktop\maiko bliadze\masalebi\cda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91200" y="2506663"/>
            <a:ext cx="2990850" cy="435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895" y="7620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ka-GE" sz="4000" dirty="0" smtClean="0"/>
              <a:t/>
            </a:r>
            <a:br>
              <a:rPr lang="ka-GE" sz="4000" dirty="0" smtClean="0"/>
            </a:br>
            <a:r>
              <a:rPr lang="ka-GE" sz="4000" dirty="0" smtClean="0"/>
              <a:t>       </a:t>
            </a:r>
            <a:r>
              <a:rPr lang="ka-GE" sz="3600" dirty="0" smtClean="0">
                <a:solidFill>
                  <a:srgbClr val="0070C0"/>
                </a:solidFill>
              </a:rPr>
              <a:t>ცდის/ექსპერიმენტის ჩატარების გეგმა: </a:t>
            </a:r>
            <a:r>
              <a:rPr lang="ka-GE" sz="3600" dirty="0" smtClean="0"/>
              <a:t/>
            </a:r>
            <a:br>
              <a:rPr lang="ka-GE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0200"/>
            <a:ext cx="7886700" cy="4576763"/>
          </a:xfrm>
        </p:spPr>
        <p:txBody>
          <a:bodyPr>
            <a:normAutofit fontScale="92500"/>
          </a:bodyPr>
          <a:lstStyle/>
          <a:p>
            <a:endParaRPr lang="ka-GE" dirty="0" smtClean="0"/>
          </a:p>
          <a:p>
            <a:r>
              <a:rPr lang="ka-GE" dirty="0" smtClean="0"/>
              <a:t>პრობლემის/საკვლევი ობიექტის განსაზღვრა;</a:t>
            </a:r>
          </a:p>
          <a:p>
            <a:r>
              <a:rPr lang="ka-GE" dirty="0" smtClean="0"/>
              <a:t>ვარაუდის (ჰიპოთეზის) გამოთქმა მოსწავლეების მიერ;</a:t>
            </a:r>
          </a:p>
          <a:p>
            <a:r>
              <a:rPr lang="ka-GE" dirty="0" smtClean="0"/>
              <a:t>ცდის/</a:t>
            </a:r>
            <a:r>
              <a:rPr lang="ka-GE" dirty="0" err="1" smtClean="0"/>
              <a:t>ექპერიმენტის</a:t>
            </a:r>
            <a:r>
              <a:rPr lang="ka-GE" dirty="0" smtClean="0"/>
              <a:t> ჩატარებისათვის საჭირო მასალებისა და მოწყობილობების მომზადება;</a:t>
            </a:r>
          </a:p>
          <a:p>
            <a:r>
              <a:rPr lang="ka-GE" dirty="0" smtClean="0"/>
              <a:t>სამუშაო ინსტრუქციის მიცემა მოსწავლეებისათვის;</a:t>
            </a:r>
          </a:p>
          <a:p>
            <a:r>
              <a:rPr lang="ka-GE" dirty="0" smtClean="0"/>
              <a:t>სამუშაო პროცედურა და მის მსვლელობაზე თვალყურის დევნება;</a:t>
            </a:r>
          </a:p>
          <a:p>
            <a:r>
              <a:rPr lang="ka-GE" dirty="0" smtClean="0"/>
              <a:t>მონაცემთა აღრიცხვა/ჩანიშვნა;</a:t>
            </a:r>
          </a:p>
          <a:p>
            <a:r>
              <a:rPr lang="ka-GE" dirty="0" smtClean="0"/>
              <a:t>მონაცემთა ანალიზი და ინტერპრეტაცია მოსწავლეთა მიერ;</a:t>
            </a:r>
          </a:p>
          <a:p>
            <a:r>
              <a:rPr lang="ka-GE" dirty="0" smtClean="0"/>
              <a:t>ვარაუდის შემოწმება და დასკვნების გამოტანა მოსწავლეთა მიერ;</a:t>
            </a:r>
          </a:p>
          <a:p>
            <a:r>
              <a:rPr lang="ka-GE" dirty="0" smtClean="0"/>
              <a:t>პრაქტიკული გამოყენების შესაძლებლობების / დანიშნულების განსაზღვრა. </a:t>
            </a:r>
          </a:p>
          <a:p>
            <a:endParaRPr lang="ka-GE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76" y="1066800"/>
            <a:ext cx="8229600" cy="1858962"/>
          </a:xfrm>
        </p:spPr>
        <p:txBody>
          <a:bodyPr>
            <a:normAutofit fontScale="90000"/>
          </a:bodyPr>
          <a:lstStyle/>
          <a:p>
            <a:pPr algn="ctr"/>
            <a:r>
              <a:rPr lang="ka-GE" sz="2800" dirty="0" smtClean="0"/>
              <a:t/>
            </a:r>
            <a:br>
              <a:rPr lang="ka-GE" sz="2800" dirty="0" smtClean="0"/>
            </a:br>
            <a:r>
              <a:rPr lang="ka-GE" sz="2800" dirty="0" smtClean="0">
                <a:solidFill>
                  <a:srgbClr val="0070C0"/>
                </a:solidFill>
              </a:rPr>
              <a:t>ექსპერიმენტი, ცდა  აუცილებლად უნდა აკმაყოფილებდეს შემდეგ მოთხოვნას/ მოთხოვნებს ის უნდა იყოს:</a:t>
            </a:r>
            <a:br>
              <a:rPr lang="ka-GE" sz="2800" dirty="0" smtClean="0">
                <a:solidFill>
                  <a:srgbClr val="0070C0"/>
                </a:solidFill>
              </a:rPr>
            </a:br>
            <a:endParaRPr lang="en-US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925762"/>
            <a:ext cx="8229600" cy="4068763"/>
          </a:xfrm>
        </p:spPr>
        <p:txBody>
          <a:bodyPr/>
          <a:lstStyle/>
          <a:p>
            <a:endParaRPr lang="ka-GE" dirty="0" smtClean="0"/>
          </a:p>
          <a:p>
            <a:r>
              <a:rPr lang="ka-GE" sz="2800" dirty="0" smtClean="0"/>
              <a:t>ხელმისაწვდომი</a:t>
            </a:r>
          </a:p>
          <a:p>
            <a:r>
              <a:rPr lang="ka-GE" sz="2800" dirty="0" smtClean="0"/>
              <a:t>თვალსაჩინო/აღქმადი</a:t>
            </a:r>
          </a:p>
          <a:p>
            <a:r>
              <a:rPr lang="ka-GE" sz="2800" dirty="0" smtClean="0"/>
              <a:t>შემეცნებითი ღირებულების მქონე</a:t>
            </a:r>
            <a:endParaRPr lang="ka-GE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400" dirty="0" smtClean="0"/>
              <a:t>         </a:t>
            </a:r>
            <a:br>
              <a:rPr lang="ka-GE" sz="2400" dirty="0" smtClean="0"/>
            </a:br>
            <a:r>
              <a:rPr lang="ka-GE" sz="2400" dirty="0"/>
              <a:t> </a:t>
            </a:r>
            <a:r>
              <a:rPr lang="ka-GE" sz="2400" dirty="0" smtClean="0"/>
              <a:t>           ექსპერიმენტის დაწყებამდე მოსწავლეებს უნდა მივცეთ რჩევები რომელიც მათ დაეხმარება შემდგომი მუშაობისას.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ka-GE" dirty="0" smtClean="0"/>
              <a:t>მაგ:  </a:t>
            </a:r>
            <a:r>
              <a:rPr lang="ka-GE" dirty="0" smtClean="0">
                <a:solidFill>
                  <a:srgbClr val="FF0000"/>
                </a:solidFill>
              </a:rPr>
              <a:t>რჩევები მცენარეებზე ცდების ჩატარების დროს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ka-GE" dirty="0" smtClean="0">
              <a:solidFill>
                <a:srgbClr val="FF0000"/>
              </a:solidFill>
            </a:endParaRPr>
          </a:p>
          <a:p>
            <a:pPr lvl="0"/>
            <a:r>
              <a:rPr lang="ka-GE" dirty="0" smtClean="0"/>
              <a:t>   ვიდრე მცენარეებზე ცდების ჩატარებას გადაწყვეტთ </a:t>
            </a:r>
            <a:r>
              <a:rPr lang="ka-GE" dirty="0" err="1" smtClean="0"/>
              <a:t>გახსოვდეთ,რომ</a:t>
            </a:r>
            <a:r>
              <a:rPr lang="ka-GE" dirty="0" smtClean="0"/>
              <a:t> მათთან მუშაობა მოითხოვს ყურადღებასა და </a:t>
            </a:r>
            <a:r>
              <a:rPr lang="ka-GE" dirty="0" err="1" smtClean="0"/>
              <a:t>აკურატულობას</a:t>
            </a:r>
            <a:r>
              <a:rPr lang="ka-GE" dirty="0" smtClean="0"/>
              <a:t>.</a:t>
            </a:r>
            <a:endParaRPr lang="en-US" dirty="0" smtClean="0"/>
          </a:p>
          <a:p>
            <a:pPr lvl="0"/>
            <a:r>
              <a:rPr lang="ka-GE" dirty="0" smtClean="0"/>
              <a:t>ცდის დაწყებამდე მოამზადეთ ყველაფერი რაც შეიძლება დაგჭირდეთ(თესლი, მცენარე, ხელსაწყო და </a:t>
            </a:r>
            <a:r>
              <a:rPr lang="ka-GE" dirty="0" err="1" smtClean="0"/>
              <a:t>ა.შ</a:t>
            </a:r>
            <a:r>
              <a:rPr lang="ka-GE" dirty="0" smtClean="0"/>
              <a:t>.) მაგიდაზე არ უნდა იყოს არაფერი ზედმეტი.</a:t>
            </a:r>
            <a:endParaRPr lang="en-US" dirty="0" smtClean="0"/>
          </a:p>
          <a:p>
            <a:pPr lvl="0"/>
            <a:r>
              <a:rPr lang="ka-GE" dirty="0" smtClean="0"/>
              <a:t>იმუშავეთ აუჩქარებლად, სიჩქარე და მოუთმენლობა ცუდი შედეგის მომტანია;</a:t>
            </a:r>
            <a:endParaRPr lang="en-US" dirty="0" smtClean="0"/>
          </a:p>
          <a:p>
            <a:pPr lvl="0"/>
            <a:r>
              <a:rPr lang="ka-GE" dirty="0" smtClean="0"/>
              <a:t>მცენარეთა </a:t>
            </a:r>
            <a:r>
              <a:rPr lang="ka-GE" dirty="0" err="1" smtClean="0"/>
              <a:t>გამოზრდისას</a:t>
            </a:r>
            <a:r>
              <a:rPr lang="ka-GE" dirty="0" smtClean="0"/>
              <a:t> გულმოდგინედ მოუარეთ მას. დროულად მორწყეთ, გააფხვიერეთ, მიეცით დამატებითი კვება. ცუდი მოვლით კარგ შედეგს ნუ ელოდებით. ცდის დროს აუცილებლად უნდა გქონდეთ, საცდელი და საკონტროლო მცენარეები, რომლებიც ერთნაირ პირობებში იზრდებიან.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905000"/>
          </a:xfrm>
        </p:spPr>
        <p:txBody>
          <a:bodyPr>
            <a:normAutofit fontScale="90000"/>
          </a:bodyPr>
          <a:lstStyle/>
          <a:p>
            <a:pPr algn="ctr"/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ka-GE" dirty="0" smtClean="0">
                <a:solidFill>
                  <a:srgbClr val="0070C0"/>
                </a:solidFill>
              </a:rPr>
              <a:t>             </a:t>
            </a:r>
            <a:r>
              <a:rPr lang="ka-GE" sz="4000" b="1" dirty="0" smtClean="0">
                <a:solidFill>
                  <a:srgbClr val="0070C0"/>
                </a:solidFill>
              </a:rPr>
              <a:t>ცდა-როგორ მწიფდება ხილი და ბოსტნეული? </a:t>
            </a:r>
            <a:endParaRPr lang="en-US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581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a-GE" sz="2400" dirty="0" smtClean="0"/>
              <a:t>ცდის ჩასატარებლად დაგჭირდება:</a:t>
            </a:r>
            <a:endParaRPr lang="en-US" sz="2400" dirty="0" smtClean="0"/>
          </a:p>
          <a:p>
            <a:pPr lvl="0"/>
            <a:r>
              <a:rPr lang="ka-GE" sz="2400" dirty="0" smtClean="0"/>
              <a:t>2 ცალი ძალიან მწიფე ბანანი</a:t>
            </a:r>
            <a:endParaRPr lang="en-US" sz="2400" dirty="0" smtClean="0"/>
          </a:p>
          <a:p>
            <a:pPr lvl="0"/>
            <a:r>
              <a:rPr lang="ka-GE" sz="2400" dirty="0" smtClean="0"/>
              <a:t>3 ცალი მწვანე ბანანი</a:t>
            </a:r>
            <a:endParaRPr lang="en-US" sz="2400" dirty="0" smtClean="0"/>
          </a:p>
          <a:p>
            <a:pPr lvl="0"/>
            <a:r>
              <a:rPr lang="ka-GE" sz="2400" dirty="0" smtClean="0"/>
              <a:t>2 ცალი მწვანე პომიდორი</a:t>
            </a:r>
            <a:endParaRPr lang="en-US" sz="2400" dirty="0" smtClean="0"/>
          </a:p>
          <a:p>
            <a:pPr lvl="0"/>
            <a:r>
              <a:rPr lang="ka-GE" sz="2400" dirty="0" smtClean="0"/>
              <a:t>3 ცალი ქაღალდის პაკეტი</a:t>
            </a:r>
            <a:endParaRPr lang="en-US" sz="2400" dirty="0" smtClean="0"/>
          </a:p>
          <a:p>
            <a:pPr lvl="0"/>
            <a:r>
              <a:rPr lang="ka-GE" sz="2400" dirty="0" smtClean="0"/>
              <a:t>მარკერი</a:t>
            </a:r>
            <a:endParaRPr lang="en-US" sz="2400" dirty="0" smtClean="0"/>
          </a:p>
          <a:p>
            <a:pPr lvl="0"/>
            <a:r>
              <a:rPr lang="ka-GE" sz="2400" dirty="0" smtClean="0"/>
              <a:t> მწებარე ქაღალდი ან ეტიკეტი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2363B494-557C-4FB4-97C9-F5F1E56D013C}" vid="{6E31A795-50C7-40D1-8BFB-02B5C7B896D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238</TotalTime>
  <Words>1038</Words>
  <Application>Microsoft Office PowerPoint</Application>
  <PresentationFormat>On-screen Show (4:3)</PresentationFormat>
  <Paragraphs>132</Paragraphs>
  <Slides>18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Sylfaen</vt:lpstr>
      <vt:lpstr>Times New Roman</vt:lpstr>
      <vt:lpstr>Theme1</vt:lpstr>
      <vt:lpstr>ექსპერიმენტები ბუნებისმეტყველების სწავლებაში</vt:lpstr>
      <vt:lpstr>            ბუნებისმეტყველების სწავლების მნიშვნელობა</vt:lpstr>
      <vt:lpstr> ბუნებისმეტყველების სწავლების მეთოდები:</vt:lpstr>
      <vt:lpstr>               ცდა და ექსპერიმენტი</vt:lpstr>
      <vt:lpstr>     ცდა,ექსპერიმენტი, მოსწავლეებს უნვითარებს ისეთ  უნარ-ჩვევებს, როგორიცაა: </vt:lpstr>
      <vt:lpstr>        ცდის/ექსპერიმენტის ჩატარების გეგმა:  </vt:lpstr>
      <vt:lpstr> ექსპერიმენტი, ცდა  აუცილებლად უნდა აკმაყოფილებდეს შემდეგ მოთხოვნას/ მოთხოვნებს ის უნდა იყოს: </vt:lpstr>
      <vt:lpstr>                      ექსპერიმენტის დაწყებამდე მოსწავლეებს უნდა მივცეთ რჩევები რომელიც მათ დაეხმარება შემდგომი მუშაობისას. </vt:lpstr>
      <vt:lpstr>                ცდა-როგორ მწიფდება ხილი და ბოსტნეული? </vt:lpstr>
      <vt:lpstr>              ექსპერიმენტის მიმდინარეობა:</vt:lpstr>
      <vt:lpstr>                            ცდის შედეგი</vt:lpstr>
      <vt:lpstr>                                                          ცდის განმარტება</vt:lpstr>
      <vt:lpstr>                           ცისარტყელა</vt:lpstr>
      <vt:lpstr>                      ხელსაწყოები და მასალები:  </vt:lpstr>
      <vt:lpstr>                         ექსპერიმენტის მიმდინარეობა</vt:lpstr>
      <vt:lpstr>                        ცისარტყელას შექმნა</vt:lpstr>
      <vt:lpstr>                  ოსმოსზე დაკვირვება</vt:lpstr>
      <vt:lpstr>                  დაკვირვების ცხრილი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r_tedoradze</dc:creator>
  <cp:lastModifiedBy>განათლების ელექტრონული სახლი</cp:lastModifiedBy>
  <cp:revision>29</cp:revision>
  <dcterms:created xsi:type="dcterms:W3CDTF">2013-02-25T10:02:57Z</dcterms:created>
  <dcterms:modified xsi:type="dcterms:W3CDTF">2023-01-25T11:34:26Z</dcterms:modified>
</cp:coreProperties>
</file>